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1.xml" ContentType="application/vnd.ms-office.chartcolorstyle+xml"/>
  <Override PartName="/ppt/charts/style61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64.xml" ContentType="application/vnd.ms-office.chartcolorstyle+xml"/>
  <Override PartName="/ppt/charts/style64.xml" ContentType="application/vnd.ms-office.chartstyle+xml"/>
  <Override PartName="/ppt/charts/colors65.xml" ContentType="application/vnd.ms-office.chartcolorstyle+xml"/>
  <Override PartName="/ppt/charts/style65.xml" ContentType="application/vnd.ms-office.chartstyle+xml"/>
  <Override PartName="/ppt/charts/colors66.xml" ContentType="application/vnd.ms-office.chartcolorstyle+xml"/>
  <Override PartName="/ppt/charts/style66.xml" ContentType="application/vnd.ms-office.chartstyle+xml"/>
  <Override PartName="/ppt/charts/colors67.xml" ContentType="application/vnd.ms-office.chartcolorstyle+xml"/>
  <Override PartName="/ppt/charts/style67.xml" ContentType="application/vnd.ms-office.chartstyle+xml"/>
  <Override PartName="/ppt/charts/colors68.xml" ContentType="application/vnd.ms-office.chartcolorstyle+xml"/>
  <Override PartName="/ppt/charts/style68.xml" ContentType="application/vnd.ms-office.chartstyle+xml"/>
  <Override PartName="/ppt/charts/colors69.xml" ContentType="application/vnd.ms-office.chartcolorstyle+xml"/>
  <Override PartName="/ppt/charts/style69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71.xml" ContentType="application/vnd.ms-office.chartcolorstyle+xml"/>
  <Override PartName="/ppt/charts/style71.xml" ContentType="application/vnd.ms-office.chartstyle+xml"/>
  <Override PartName="/ppt/charts/colors72.xml" ContentType="application/vnd.ms-office.chartcolorstyle+xml"/>
  <Override PartName="/ppt/charts/style72.xml" ContentType="application/vnd.ms-office.chartstyle+xml"/>
  <Override PartName="/ppt/charts/colors73.xml" ContentType="application/vnd.ms-office.chartcolorstyle+xml"/>
  <Override PartName="/ppt/charts/style73.xml" ContentType="application/vnd.ms-office.chartstyle+xml"/>
  <Override PartName="/ppt/charts/colors74.xml" ContentType="application/vnd.ms-office.chartcolorstyle+xml"/>
  <Override PartName="/ppt/charts/style74.xml" ContentType="application/vnd.ms-office.chartstyle+xml"/>
  <Override PartName="/ppt/charts/colors75.xml" ContentType="application/vnd.ms-office.chartcolorstyle+xml"/>
  <Override PartName="/ppt/charts/style75.xml" ContentType="application/vnd.ms-office.chartstyle+xml"/>
  <Override PartName="/ppt/charts/colors76.xml" ContentType="application/vnd.ms-office.chartcolorstyle+xml"/>
  <Override PartName="/ppt/charts/style7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7" r:id="rId4"/>
    <p:sldId id="296" r:id="rId5"/>
    <p:sldId id="28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41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42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6" r:id="rId43"/>
    <p:sldId id="334" r:id="rId44"/>
    <p:sldId id="338" r:id="rId4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A"/>
    <a:srgbClr val="FFFFCC"/>
    <a:srgbClr val="078777"/>
    <a:srgbClr val="E5C78C"/>
    <a:srgbClr val="CC3300"/>
    <a:srgbClr val="0033CC"/>
    <a:srgbClr val="0066CC"/>
    <a:srgbClr val="669900"/>
    <a:srgbClr val="17956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>
      <p:cViewPr varScale="1">
        <p:scale>
          <a:sx n="85" d="100"/>
          <a:sy n="85" d="100"/>
        </p:scale>
        <p:origin x="-14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0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ownload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package" Target="../embeddings/_____Microsoft_Excel3.xlsx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oleObject" Target="file:///C:\Users\Maxim\Downloads\2023-02-22%20ANKETA%20OTsENKI%20UDOVLETVORIoNNOSTI%20OBUChAIuShchIKhSIa%20PO%20PROGRAMMAM%20OR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axim\Documents\&#1054;&#1073;&#1088;&#1072;&#1073;&#1086;&#1090;&#1082;&#1072;%20&#1072;&#1085;&#1082;&#1077;&#1090;%20&#1086;&#1088;&#1076;&#1080;&#1085;&#1072;&#1090;&#1086;&#1088;&#1072;%20&#1060;&#1072;&#1088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222421072327"/>
          <c:y val="0.44623193576782066"/>
          <c:w val="0.72845555157855346"/>
          <c:h val="0.54359291275328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1.3. Навигация внутри вуза, %</a:t>
            </a:r>
          </a:p>
        </c:rich>
      </c:tx>
      <c:layout>
        <c:manualLayout>
          <c:xMode val="edge"/>
          <c:yMode val="edge"/>
          <c:x val="0.27538888888888891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5.7142857142857144</c:v>
                </c:pt>
                <c:pt idx="3">
                  <c:v>0</c:v>
                </c:pt>
                <c:pt idx="4">
                  <c:v>5.7142857142857144</c:v>
                </c:pt>
                <c:pt idx="5">
                  <c:v>0</c:v>
                </c:pt>
                <c:pt idx="6">
                  <c:v>5.7142857142857144</c:v>
                </c:pt>
                <c:pt idx="7">
                  <c:v>11.428571428571429</c:v>
                </c:pt>
                <c:pt idx="8">
                  <c:v>11.428571428571429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4B-4DBF-A3DD-F37881A5E3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876608"/>
        <c:axId val="184502144"/>
        <c:axId val="0"/>
      </c:bar3DChart>
      <c:catAx>
        <c:axId val="183876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502144"/>
        <c:crosses val="autoZero"/>
        <c:auto val="1"/>
        <c:lblAlgn val="ctr"/>
        <c:lblOffset val="100"/>
        <c:noMultiLvlLbl val="0"/>
      </c:catAx>
      <c:valAx>
        <c:axId val="18450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0</c:v>
                </c:pt>
                <c:pt idx="7">
                  <c:v>3.7037037037037037</c:v>
                </c:pt>
                <c:pt idx="8">
                  <c:v>7.4074074074074074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BC-46A5-AA3A-7A122B4876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23744"/>
        <c:axId val="198259456"/>
        <c:axId val="0"/>
      </c:bar3DChart>
      <c:catAx>
        <c:axId val="198223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59456"/>
        <c:crosses val="autoZero"/>
        <c:auto val="1"/>
        <c:lblAlgn val="ctr"/>
        <c:lblOffset val="100"/>
        <c:noMultiLvlLbl val="0"/>
      </c:catAx>
      <c:valAx>
        <c:axId val="19825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1.4. Питьевая вода (наличие и доступность),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'1,4'!$C$2:$C$11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2.8571428571428572</c:v>
                </c:pt>
                <c:pt idx="2">
                  <c:v>8.5714285714285712</c:v>
                </c:pt>
                <c:pt idx="3">
                  <c:v>5.7142857142857144</c:v>
                </c:pt>
                <c:pt idx="4">
                  <c:v>8.5714285714285712</c:v>
                </c:pt>
                <c:pt idx="5">
                  <c:v>0</c:v>
                </c:pt>
                <c:pt idx="6">
                  <c:v>5.7142857142857144</c:v>
                </c:pt>
                <c:pt idx="7">
                  <c:v>8.5714285714285712</c:v>
                </c:pt>
                <c:pt idx="8">
                  <c:v>2.8571428571428572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3-4AF1-9790-59625F6CC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8528"/>
        <c:axId val="198530176"/>
        <c:axId val="0"/>
      </c:bar3DChart>
      <c:catAx>
        <c:axId val="198278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530176"/>
        <c:crosses val="autoZero"/>
        <c:auto val="1"/>
        <c:lblAlgn val="ctr"/>
        <c:lblOffset val="100"/>
        <c:noMultiLvlLbl val="0"/>
      </c:catAx>
      <c:valAx>
        <c:axId val="19853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'1,4'!$C$2:$C$11</c:f>
              <c:numCache>
                <c:formatCode>0.0</c:formatCode>
                <c:ptCount val="10"/>
                <c:pt idx="0">
                  <c:v>7.4074074074074074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3.7037037037037037</c:v>
                </c:pt>
                <c:pt idx="7">
                  <c:v>3.7037037037037037</c:v>
                </c:pt>
                <c:pt idx="8">
                  <c:v>11.111111111111111</c:v>
                </c:pt>
                <c:pt idx="9">
                  <c:v>66.666666666666671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97-4A44-B0D3-DC82E8040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694016"/>
        <c:axId val="199168000"/>
        <c:axId val="0"/>
      </c:bar3DChart>
      <c:catAx>
        <c:axId val="198694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68000"/>
        <c:crosses val="autoZero"/>
        <c:auto val="1"/>
        <c:lblAlgn val="ctr"/>
        <c:lblOffset val="100"/>
        <c:noMultiLvlLbl val="0"/>
      </c:catAx>
      <c:valAx>
        <c:axId val="19916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6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1.5. Санитарно-гигиенические помещения вуза (наличие, доступность, санитарное состояние)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8.5714285714285712</c:v>
                </c:pt>
                <c:pt idx="5">
                  <c:v>5.7142857142857144</c:v>
                </c:pt>
                <c:pt idx="6">
                  <c:v>2.8571428571428572</c:v>
                </c:pt>
                <c:pt idx="7">
                  <c:v>17.142857142857142</c:v>
                </c:pt>
                <c:pt idx="8">
                  <c:v>8.5714285714285712</c:v>
                </c:pt>
                <c:pt idx="9">
                  <c:v>57.142857142857146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11-4EBE-842C-73FA7839BA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9226880"/>
        <c:axId val="201949568"/>
        <c:axId val="0"/>
      </c:bar3DChart>
      <c:catAx>
        <c:axId val="199226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49568"/>
        <c:crosses val="autoZero"/>
        <c:auto val="1"/>
        <c:lblAlgn val="ctr"/>
        <c:lblOffset val="100"/>
        <c:noMultiLvlLbl val="0"/>
      </c:catAx>
      <c:valAx>
        <c:axId val="20194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2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0</c:v>
                </c:pt>
                <c:pt idx="7">
                  <c:v>7.4074074074074074</c:v>
                </c:pt>
                <c:pt idx="8">
                  <c:v>11.111111111111111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8-4276-9B02-CC723F9E1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3271680"/>
        <c:axId val="233274368"/>
        <c:axId val="0"/>
      </c:bar3DChart>
      <c:catAx>
        <c:axId val="233271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274368"/>
        <c:crosses val="autoZero"/>
        <c:auto val="1"/>
        <c:lblAlgn val="ctr"/>
        <c:lblOffset val="100"/>
        <c:noMultiLvlLbl val="0"/>
      </c:catAx>
      <c:valAx>
        <c:axId val="2332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2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1.6. Пункты общественного питания вуза (наличие, доступность, санитарное состояние))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'1,6'!$C$2:$C$11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5.7142857142857144</c:v>
                </c:pt>
                <c:pt idx="3">
                  <c:v>0</c:v>
                </c:pt>
                <c:pt idx="4">
                  <c:v>11.428571428571429</c:v>
                </c:pt>
                <c:pt idx="5">
                  <c:v>0</c:v>
                </c:pt>
                <c:pt idx="6">
                  <c:v>20</c:v>
                </c:pt>
                <c:pt idx="7">
                  <c:v>2.8571428571428572</c:v>
                </c:pt>
                <c:pt idx="8">
                  <c:v>5.7142857142857144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53-41A6-89F5-4C54F597F8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3639936"/>
        <c:axId val="233642624"/>
        <c:axId val="0"/>
      </c:bar3DChart>
      <c:catAx>
        <c:axId val="233639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42624"/>
        <c:crosses val="autoZero"/>
        <c:auto val="1"/>
        <c:lblAlgn val="ctr"/>
        <c:lblOffset val="100"/>
        <c:noMultiLvlLbl val="0"/>
      </c:catAx>
      <c:valAx>
        <c:axId val="23364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'1,6'!$C$2:$C$11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3.7037037037037037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7.4074074074074074</c:v>
                </c:pt>
                <c:pt idx="7">
                  <c:v>3.7037037037037037</c:v>
                </c:pt>
                <c:pt idx="8">
                  <c:v>3.7037037037037037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3-4D0F-AE06-F7103BA94A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3659008"/>
        <c:axId val="233690624"/>
        <c:axId val="0"/>
      </c:bar3DChart>
      <c:catAx>
        <c:axId val="2336590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90624"/>
        <c:crosses val="autoZero"/>
        <c:auto val="1"/>
        <c:lblAlgn val="ctr"/>
        <c:lblOffset val="100"/>
        <c:noMultiLvlLbl val="0"/>
      </c:catAx>
      <c:valAx>
        <c:axId val="2336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65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Организация питания в вузе (стоимость, ассортимент и качество блюд, быстрота обслуживания))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'1,7'!$C$2:$C$11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11.428571428571429</c:v>
                </c:pt>
                <c:pt idx="5">
                  <c:v>0</c:v>
                </c:pt>
                <c:pt idx="6">
                  <c:v>14.285714285714286</c:v>
                </c:pt>
                <c:pt idx="7">
                  <c:v>5.7142857142857144</c:v>
                </c:pt>
                <c:pt idx="8">
                  <c:v>8.5714285714285712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74-4295-B55C-D629F1304E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4114048"/>
        <c:axId val="234141568"/>
        <c:axId val="0"/>
      </c:bar3DChart>
      <c:catAx>
        <c:axId val="234114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141568"/>
        <c:crosses val="autoZero"/>
        <c:auto val="1"/>
        <c:lblAlgn val="ctr"/>
        <c:lblOffset val="100"/>
        <c:noMultiLvlLbl val="0"/>
      </c:catAx>
      <c:valAx>
        <c:axId val="23414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1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'1,7'!$C$2:$C$11</c:f>
              <c:numCache>
                <c:formatCode>0.0</c:formatCode>
                <c:ptCount val="10"/>
                <c:pt idx="0">
                  <c:v>0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14.814814814814815</c:v>
                </c:pt>
                <c:pt idx="8">
                  <c:v>3.7037037037037037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83-48A0-B6AD-19E72D627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747200"/>
        <c:axId val="235758336"/>
        <c:axId val="0"/>
      </c:bar3DChart>
      <c:catAx>
        <c:axId val="235747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758336"/>
        <c:crosses val="autoZero"/>
        <c:auto val="1"/>
        <c:lblAlgn val="ctr"/>
        <c:lblOffset val="100"/>
        <c:noMultiLvlLbl val="0"/>
      </c:catAx>
      <c:valAx>
        <c:axId val="23575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7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plastic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C-4DD2-8EE2-B10DE988674D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C-4DD2-8EE2-B10DE988674D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курс!$C$1:$C$2</c:f>
              <c:strCache>
                <c:ptCount val="2"/>
                <c:pt idx="0">
                  <c:v>1 курс</c:v>
                </c:pt>
                <c:pt idx="1">
                  <c:v>2 курс</c:v>
                </c:pt>
              </c:strCache>
            </c:strRef>
          </c:cat>
          <c:val>
            <c:numRef>
              <c:f>курс!$D$1:$D$2</c:f>
              <c:numCache>
                <c:formatCode>General</c:formatCode>
                <c:ptCount val="2"/>
                <c:pt idx="0">
                  <c:v>33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7C-4DD2-8EE2-B10DE98867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1.8. Медицинское обслуживание в вузе,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'1,8'!$C$2:$C$11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2.8571428571428572</c:v>
                </c:pt>
                <c:pt idx="3">
                  <c:v>2.8571428571428572</c:v>
                </c:pt>
                <c:pt idx="4">
                  <c:v>11.428571428571429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9-476D-A342-0CAC48E009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796736"/>
        <c:axId val="278885504"/>
        <c:axId val="0"/>
      </c:bar3DChart>
      <c:catAx>
        <c:axId val="235796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85504"/>
        <c:crosses val="autoZero"/>
        <c:auto val="1"/>
        <c:lblAlgn val="ctr"/>
        <c:lblOffset val="100"/>
        <c:noMultiLvlLbl val="0"/>
      </c:catAx>
      <c:valAx>
        <c:axId val="2788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79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'1,8'!$C$2:$C$11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14.814814814814815</c:v>
                </c:pt>
                <c:pt idx="8">
                  <c:v>0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F5-45EE-BC85-9E19180061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441408"/>
        <c:axId val="281444352"/>
        <c:axId val="0"/>
      </c:bar3DChart>
      <c:catAx>
        <c:axId val="281441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44352"/>
        <c:crosses val="autoZero"/>
        <c:auto val="1"/>
        <c:lblAlgn val="ctr"/>
        <c:lblOffset val="100"/>
        <c:noMultiLvlLbl val="0"/>
      </c:catAx>
      <c:valAx>
        <c:axId val="2814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1.9. Санитарное состояние учебных помещений вуза (аудиторий, залов и пр.),%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'1,9'!$C$2:$C$11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2.8571428571428572</c:v>
                </c:pt>
                <c:pt idx="7">
                  <c:v>14.285714285714286</c:v>
                </c:pt>
                <c:pt idx="8">
                  <c:v>8.5714285714285712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8F-41E5-A816-655C073B5C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459328"/>
        <c:axId val="282595712"/>
        <c:axId val="0"/>
      </c:bar3DChart>
      <c:catAx>
        <c:axId val="281459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95712"/>
        <c:crosses val="autoZero"/>
        <c:auto val="1"/>
        <c:lblAlgn val="ctr"/>
        <c:lblOffset val="100"/>
        <c:noMultiLvlLbl val="0"/>
      </c:catAx>
      <c:valAx>
        <c:axId val="28259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5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'1,9'!$C$2:$C$11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7.4074074074074074</c:v>
                </c:pt>
                <c:pt idx="8">
                  <c:v>0</c:v>
                </c:pt>
                <c:pt idx="9">
                  <c:v>88.888888888888886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C-4924-BB71-B90BDF6CBD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2628480"/>
        <c:axId val="282631168"/>
        <c:axId val="0"/>
      </c:bar3DChart>
      <c:catAx>
        <c:axId val="282628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31168"/>
        <c:crosses val="autoZero"/>
        <c:auto val="1"/>
        <c:lblAlgn val="ctr"/>
        <c:lblOffset val="100"/>
        <c:noMultiLvlLbl val="0"/>
      </c:catAx>
      <c:valAx>
        <c:axId val="2826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1.10. Удовлетворенность комфортностью условий в целом, в которых осуществляется Ваша образовательная деятельность,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'1,10'!$C$2:$C$11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0</c:v>
                </c:pt>
                <c:pt idx="3">
                  <c:v>5.7142857142857144</c:v>
                </c:pt>
                <c:pt idx="4">
                  <c:v>2.8571428571428572</c:v>
                </c:pt>
                <c:pt idx="5">
                  <c:v>0</c:v>
                </c:pt>
                <c:pt idx="6">
                  <c:v>14.285714285714286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2A-4DEC-B5C3-2234486F3B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2817280"/>
        <c:axId val="282819968"/>
        <c:axId val="0"/>
      </c:bar3DChart>
      <c:catAx>
        <c:axId val="282817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819968"/>
        <c:crosses val="autoZero"/>
        <c:auto val="1"/>
        <c:lblAlgn val="ctr"/>
        <c:lblOffset val="100"/>
        <c:noMultiLvlLbl val="0"/>
      </c:catAx>
      <c:valAx>
        <c:axId val="2828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81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'1,10'!$C$2:$C$11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3.7037037037037037</c:v>
                </c:pt>
                <c:pt idx="7">
                  <c:v>3.7037037037037037</c:v>
                </c:pt>
                <c:pt idx="8">
                  <c:v>7.4074074074074074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2-4CE5-8BE9-3A2904D722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2852736"/>
        <c:axId val="282863872"/>
        <c:axId val="0"/>
      </c:bar3DChart>
      <c:catAx>
        <c:axId val="282852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863872"/>
        <c:crosses val="autoZero"/>
        <c:auto val="1"/>
        <c:lblAlgn val="ctr"/>
        <c:lblOffset val="100"/>
        <c:noMultiLvlLbl val="0"/>
      </c:catAx>
      <c:valAx>
        <c:axId val="28286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85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Лист4!$C$2:$L$2</c:f>
              <c:strCache>
                <c:ptCount val="10"/>
                <c:pt idx="0">
                  <c:v>1.1. Транспортная доступность вуза</c:v>
                </c:pt>
                <c:pt idx="1">
                  <c:v>1.2. Зоны отдыха (ожидания)</c:v>
                </c:pt>
                <c:pt idx="2">
                  <c:v>1.3. Навигация внутри вуза</c:v>
                </c:pt>
                <c:pt idx="3">
                  <c:v>1.4. Питьевая вода (наличие и доступность)</c:v>
                </c:pt>
                <c:pt idx="4">
                  <c:v>1.5. Санитарно-гигиенические помещения вуза (наличие, доступность, санитарное состояние)</c:v>
                </c:pt>
                <c:pt idx="5">
                  <c:v>1.6. Пункты общественного питания вуза (наличие, доступность, санитарное состояние)</c:v>
                </c:pt>
                <c:pt idx="6">
                  <c:v>1.7. Организация питания в вузе (стоимость, ассортимент и качество блюд, быстрота обслуживания)</c:v>
                </c:pt>
                <c:pt idx="7">
                  <c:v>1.8. Медицинское обслуживание в вузе</c:v>
                </c:pt>
                <c:pt idx="8">
                  <c:v>1.9. Санитарное состояние учебных помещений вуза (аудиторий, залов и пр.)</c:v>
                </c:pt>
                <c:pt idx="9">
                  <c:v>1.10. Удовлетворенность комфортностью условий в целом, в которых осуществляется Ваша образовательная деятельность</c:v>
                </c:pt>
              </c:strCache>
            </c:strRef>
          </c:cat>
          <c:val>
            <c:numRef>
              <c:f>Лист4!$C$3:$L$3</c:f>
              <c:numCache>
                <c:formatCode>General</c:formatCode>
                <c:ptCount val="10"/>
                <c:pt idx="0">
                  <c:v>9.7407407407407405</c:v>
                </c:pt>
                <c:pt idx="1">
                  <c:v>9.2592592592592595</c:v>
                </c:pt>
                <c:pt idx="2">
                  <c:v>9.6666666666666661</c:v>
                </c:pt>
                <c:pt idx="3">
                  <c:v>8.5555555555555554</c:v>
                </c:pt>
                <c:pt idx="4">
                  <c:v>9.5925925925925934</c:v>
                </c:pt>
                <c:pt idx="5">
                  <c:v>9.2222222222222214</c:v>
                </c:pt>
                <c:pt idx="6">
                  <c:v>9.3703703703703702</c:v>
                </c:pt>
                <c:pt idx="7">
                  <c:v>9.481481481481481</c:v>
                </c:pt>
                <c:pt idx="8">
                  <c:v>9.6296296296296298</c:v>
                </c:pt>
                <c:pt idx="9">
                  <c:v>9.5555555555555554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Лист4!$C$2:$L$2</c:f>
              <c:strCache>
                <c:ptCount val="10"/>
                <c:pt idx="0">
                  <c:v>1.1. Транспортная доступность вуза</c:v>
                </c:pt>
                <c:pt idx="1">
                  <c:v>1.2. Зоны отдыха (ожидания)</c:v>
                </c:pt>
                <c:pt idx="2">
                  <c:v>1.3. Навигация внутри вуза</c:v>
                </c:pt>
                <c:pt idx="3">
                  <c:v>1.4. Питьевая вода (наличие и доступность)</c:v>
                </c:pt>
                <c:pt idx="4">
                  <c:v>1.5. Санитарно-гигиенические помещения вуза (наличие, доступность, санитарное состояние)</c:v>
                </c:pt>
                <c:pt idx="5">
                  <c:v>1.6. Пункты общественного питания вуза (наличие, доступность, санитарное состояние)</c:v>
                </c:pt>
                <c:pt idx="6">
                  <c:v>1.7. Организация питания в вузе (стоимость, ассортимент и качество блюд, быстрота обслуживания)</c:v>
                </c:pt>
                <c:pt idx="7">
                  <c:v>1.8. Медицинское обслуживание в вузе</c:v>
                </c:pt>
                <c:pt idx="8">
                  <c:v>1.9. Санитарное состояние учебных помещений вуза (аудиторий, залов и пр.)</c:v>
                </c:pt>
                <c:pt idx="9">
                  <c:v>1.10. Удовлетворенность комфортностью условий в целом, в которых осуществляется Ваша образовательная деятельность</c:v>
                </c:pt>
              </c:strCache>
            </c:strRef>
          </c:cat>
          <c:val>
            <c:numRef>
              <c:f>Лист4!$C$4:$L$4</c:f>
              <c:numCache>
                <c:formatCode>0.00</c:formatCode>
                <c:ptCount val="10"/>
                <c:pt idx="0">
                  <c:v>8.5142857142857142</c:v>
                </c:pt>
                <c:pt idx="1">
                  <c:v>8.3142857142857149</c:v>
                </c:pt>
                <c:pt idx="2">
                  <c:v>8.8000000000000007</c:v>
                </c:pt>
                <c:pt idx="3">
                  <c:v>7.7714285714285714</c:v>
                </c:pt>
                <c:pt idx="4">
                  <c:v>8.8285714285714292</c:v>
                </c:pt>
                <c:pt idx="5">
                  <c:v>8.3142857142857149</c:v>
                </c:pt>
                <c:pt idx="6">
                  <c:v>8.3428571428571434</c:v>
                </c:pt>
                <c:pt idx="7">
                  <c:v>8.1999999999999993</c:v>
                </c:pt>
                <c:pt idx="8">
                  <c:v>8.9428571428571431</c:v>
                </c:pt>
                <c:pt idx="9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913024"/>
        <c:axId val="283058176"/>
        <c:axId val="0"/>
      </c:bar3DChart>
      <c:catAx>
        <c:axId val="28291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3058176"/>
        <c:crosses val="autoZero"/>
        <c:auto val="1"/>
        <c:lblAlgn val="ctr"/>
        <c:lblOffset val="100"/>
        <c:noMultiLvlLbl val="0"/>
      </c:catAx>
      <c:valAx>
        <c:axId val="28305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29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1.11. Как Вы считаете, наблюдается ли улучшение комфортности условий образовательной деятельности в ПМФИ за последний год?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AC-4367-91F1-7002AC0D0B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AC-4367-91F1-7002AC0D0B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'1,11'!$B$2:$B$3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'1,11'!$D$2:$D$3</c:f>
              <c:numCache>
                <c:formatCode>0.0</c:formatCode>
                <c:ptCount val="2"/>
                <c:pt idx="0">
                  <c:v>77.142857142857139</c:v>
                </c:pt>
                <c:pt idx="1">
                  <c:v>22.857142857142858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AC-4367-91F1-7002AC0D0B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94-4845-B7B1-9E4967D521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94-4845-B7B1-9E4967D521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'1,11'!$B$2:$B$3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'1,11'!$D$2:$D$3</c:f>
              <c:numCache>
                <c:formatCode>0.0</c:formatCode>
                <c:ptCount val="2"/>
                <c:pt idx="0">
                  <c:v>92.592592592592595</c:v>
                </c:pt>
                <c:pt idx="1">
                  <c:v>7.4074074074074074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94-4845-B7B1-9E4967D521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1.12. Проживаете ли Вы в общежитии?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86-4BDF-B469-A93A37C094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86-4BDF-B469-A93A37C094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'1,12'!$B$2:$B$3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'1,12'!$D$2:$D$3</c:f>
              <c:numCache>
                <c:formatCode>0.0</c:formatCode>
                <c:ptCount val="2"/>
                <c:pt idx="0">
                  <c:v>8.5714285714285712</c:v>
                </c:pt>
                <c:pt idx="1">
                  <c:v>91.428571428571431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86-4BDF-B469-A93A37C094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напр!$A$1:$A$8</c:f>
              <c:strCache>
                <c:ptCount val="8"/>
                <c:pt idx="0">
                  <c:v>Ортодонтия</c:v>
                </c:pt>
                <c:pt idx="1">
                  <c:v>Стоматология детская</c:v>
                </c:pt>
                <c:pt idx="2">
                  <c:v>Стоматология ортопедическая</c:v>
                </c:pt>
                <c:pt idx="3">
                  <c:v>Стоматология терапевтическая</c:v>
                </c:pt>
                <c:pt idx="4">
                  <c:v>Стоматология хирургическая</c:v>
                </c:pt>
                <c:pt idx="5">
                  <c:v>Управление и экономика фармации</c:v>
                </c:pt>
                <c:pt idx="6">
                  <c:v>Фармацевтическая технология</c:v>
                </c:pt>
                <c:pt idx="7">
                  <c:v>Фармацевтическая химия и фармакогнозия</c:v>
                </c:pt>
              </c:strCache>
            </c:strRef>
          </c:cat>
          <c:val>
            <c:numRef>
              <c:f>напр!$B$1:$B$8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16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F1-4183-B278-B11BE7CD74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449472"/>
        <c:axId val="122062720"/>
      </c:barChart>
      <c:catAx>
        <c:axId val="12144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62720"/>
        <c:crosses val="autoZero"/>
        <c:auto val="1"/>
        <c:lblAlgn val="ctr"/>
        <c:lblOffset val="100"/>
        <c:noMultiLvlLbl val="0"/>
      </c:catAx>
      <c:valAx>
        <c:axId val="12206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1.13. Насколько Вы удовлетворены условиями проживания в общежитии,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'1,13'!$C$1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'1,13'!$C$2:$C$11</c:f>
              <c:numCache>
                <c:formatCode>0.0</c:formatCode>
                <c:ptCount val="10"/>
                <c:pt idx="0">
                  <c:v>0</c:v>
                </c:pt>
                <c:pt idx="1">
                  <c:v>33.333333333333336</c:v>
                </c:pt>
                <c:pt idx="2">
                  <c:v>33.333333333333336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33.333333333333336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0E-4894-8356-5C3E6D7FA1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232896"/>
        <c:axId val="283248128"/>
        <c:axId val="0"/>
      </c:bar3DChart>
      <c:catAx>
        <c:axId val="28323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48128"/>
        <c:crosses val="autoZero"/>
        <c:auto val="1"/>
        <c:lblAlgn val="ctr"/>
        <c:lblOffset val="100"/>
        <c:noMultiLvlLbl val="0"/>
      </c:catAx>
      <c:valAx>
        <c:axId val="2832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1.12. Проживаете ли Вы в общежитии?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79-4107-B2F5-4067AE239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9-4107-B2F5-4067AE239E0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79-4107-B2F5-4067AE239E0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'1,12'!$B$2:$B$3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'1,12'!$D$2:$D$3</c:f>
              <c:numCache>
                <c:formatCode>0.0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79-4107-B2F5-4067AE239E0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2.1. Работники ПМФИ при Вашем первом обращении (работники приемной комиссии, секретариата и пр.),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2.8571428571428572</c:v>
                </c:pt>
                <c:pt idx="3">
                  <c:v>2.8571428571428572</c:v>
                </c:pt>
                <c:pt idx="4">
                  <c:v>8.5714285714285712</c:v>
                </c:pt>
                <c:pt idx="5">
                  <c:v>0</c:v>
                </c:pt>
                <c:pt idx="6">
                  <c:v>11.428571428571429</c:v>
                </c:pt>
                <c:pt idx="7">
                  <c:v>8.5714285714285712</c:v>
                </c:pt>
                <c:pt idx="8">
                  <c:v>2.8571428571428572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6-4790-9DEF-6FCCEEA378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390720"/>
        <c:axId val="283393408"/>
        <c:axId val="0"/>
      </c:bar3DChart>
      <c:catAx>
        <c:axId val="283390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393408"/>
        <c:crosses val="autoZero"/>
        <c:auto val="1"/>
        <c:lblAlgn val="ctr"/>
        <c:lblOffset val="100"/>
        <c:noMultiLvlLbl val="0"/>
      </c:catAx>
      <c:valAx>
        <c:axId val="2833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3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7.4074074074074074</c:v>
                </c:pt>
                <c:pt idx="6">
                  <c:v>0</c:v>
                </c:pt>
                <c:pt idx="7">
                  <c:v>7.4074074074074074</c:v>
                </c:pt>
                <c:pt idx="8">
                  <c:v>0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2-4F24-AA99-23169B2834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413888"/>
        <c:axId val="283420928"/>
        <c:axId val="0"/>
      </c:bar3DChart>
      <c:catAx>
        <c:axId val="283413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20928"/>
        <c:crosses val="autoZero"/>
        <c:auto val="1"/>
        <c:lblAlgn val="ctr"/>
        <c:lblOffset val="100"/>
        <c:noMultiLvlLbl val="0"/>
      </c:catAx>
      <c:valAx>
        <c:axId val="28342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2.2. Работники учебной части,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5.7142857142857144</c:v>
                </c:pt>
                <c:pt idx="7">
                  <c:v>8.5714285714285712</c:v>
                </c:pt>
                <c:pt idx="8">
                  <c:v>8.5714285714285712</c:v>
                </c:pt>
                <c:pt idx="9">
                  <c:v>65.714285714285708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54-4939-9E0B-C38A7F0F8E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484544"/>
        <c:axId val="283487232"/>
        <c:axId val="0"/>
      </c:bar3DChart>
      <c:catAx>
        <c:axId val="283484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87232"/>
        <c:crosses val="autoZero"/>
        <c:auto val="1"/>
        <c:lblAlgn val="ctr"/>
        <c:lblOffset val="100"/>
        <c:noMultiLvlLbl val="0"/>
      </c:catAx>
      <c:valAx>
        <c:axId val="2834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8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11.111111111111111</c:v>
                </c:pt>
                <c:pt idx="7">
                  <c:v>3.7037037037037037</c:v>
                </c:pt>
                <c:pt idx="8">
                  <c:v>0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4-41D0-9314-41999D87B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520000"/>
        <c:axId val="283531136"/>
        <c:axId val="0"/>
      </c:bar3DChart>
      <c:catAx>
        <c:axId val="283520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531136"/>
        <c:crosses val="autoZero"/>
        <c:auto val="1"/>
        <c:lblAlgn val="ctr"/>
        <c:lblOffset val="100"/>
        <c:noMultiLvlLbl val="0"/>
      </c:catAx>
      <c:valAx>
        <c:axId val="2835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5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2.3. Работники бухгалтерии,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5.7142857142857144</c:v>
                </c:pt>
                <c:pt idx="5">
                  <c:v>0</c:v>
                </c:pt>
                <c:pt idx="6">
                  <c:v>2.8571428571428572</c:v>
                </c:pt>
                <c:pt idx="7">
                  <c:v>17.142857142857142</c:v>
                </c:pt>
                <c:pt idx="8">
                  <c:v>8.5714285714285712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2-4AAD-B2CF-99C7F0F06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561344"/>
        <c:axId val="283842816"/>
        <c:axId val="0"/>
      </c:bar3DChart>
      <c:catAx>
        <c:axId val="283561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842816"/>
        <c:crosses val="autoZero"/>
        <c:auto val="1"/>
        <c:lblAlgn val="ctr"/>
        <c:lblOffset val="100"/>
        <c:noMultiLvlLbl val="0"/>
      </c:catAx>
      <c:valAx>
        <c:axId val="2838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5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7.4074074074074074</c:v>
                </c:pt>
                <c:pt idx="6">
                  <c:v>0</c:v>
                </c:pt>
                <c:pt idx="7">
                  <c:v>11.111111111111111</c:v>
                </c:pt>
                <c:pt idx="8">
                  <c:v>0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69-49F3-B61F-3189466FB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863296"/>
        <c:axId val="283878528"/>
        <c:axId val="0"/>
      </c:bar3DChart>
      <c:catAx>
        <c:axId val="283863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3878528"/>
        <c:crosses val="autoZero"/>
        <c:auto val="1"/>
        <c:lblAlgn val="ctr"/>
        <c:lblOffset val="100"/>
        <c:noMultiLvlLbl val="0"/>
      </c:catAx>
      <c:valAx>
        <c:axId val="28387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386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2.4. Работники библиотеки,%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'2,4'!$C$2:$C$11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2.8571428571428572</c:v>
                </c:pt>
                <c:pt idx="5">
                  <c:v>0</c:v>
                </c:pt>
                <c:pt idx="6">
                  <c:v>2.8571428571428572</c:v>
                </c:pt>
                <c:pt idx="7">
                  <c:v>11.428571428571429</c:v>
                </c:pt>
                <c:pt idx="8">
                  <c:v>8.5714285714285712</c:v>
                </c:pt>
                <c:pt idx="9">
                  <c:v>74.285714285714292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58-4D42-B539-8655038F41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900544"/>
        <c:axId val="286545408"/>
        <c:axId val="0"/>
      </c:bar3DChart>
      <c:catAx>
        <c:axId val="283900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6545408"/>
        <c:crosses val="autoZero"/>
        <c:auto val="1"/>
        <c:lblAlgn val="ctr"/>
        <c:lblOffset val="100"/>
        <c:noMultiLvlLbl val="0"/>
      </c:catAx>
      <c:valAx>
        <c:axId val="2865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39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'2,4'!$C$2:$C$11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3.7037037037037037</c:v>
                </c:pt>
                <c:pt idx="7">
                  <c:v>3.7037037037037037</c:v>
                </c:pt>
                <c:pt idx="8">
                  <c:v>0</c:v>
                </c:pt>
                <c:pt idx="9">
                  <c:v>88.888888888888886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C3-4361-BD0D-70FA2CCA7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575232"/>
        <c:axId val="286871936"/>
        <c:axId val="0"/>
      </c:bar3DChart>
      <c:catAx>
        <c:axId val="286575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871936"/>
        <c:crosses val="autoZero"/>
        <c:auto val="1"/>
        <c:lblAlgn val="ctr"/>
        <c:lblOffset val="100"/>
        <c:noMultiLvlLbl val="0"/>
      </c:catAx>
      <c:valAx>
        <c:axId val="28687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5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76003276003276E-2"/>
          <c:w val="1"/>
          <c:h val="0.493537309957013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78-47C1-9096-56D2DC4D39C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78-47C1-9096-56D2DC4D39C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78-47C1-9096-56D2DC4D39C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78-47C1-9096-56D2DC4D39C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78-47C1-9096-56D2DC4D39C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78-47C1-9096-56D2DC4D39C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78-47C1-9096-56D2DC4D39C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778-47C1-9096-56D2DC4D39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напр!$A$1:$A$8</c:f>
              <c:strCache>
                <c:ptCount val="8"/>
                <c:pt idx="0">
                  <c:v>Ортодонтия</c:v>
                </c:pt>
                <c:pt idx="1">
                  <c:v>Стоматология детская</c:v>
                </c:pt>
                <c:pt idx="2">
                  <c:v>Стоматология ортопедическая</c:v>
                </c:pt>
                <c:pt idx="3">
                  <c:v>Стоматология терапевтическая</c:v>
                </c:pt>
                <c:pt idx="4">
                  <c:v>Стоматология хирургическая</c:v>
                </c:pt>
                <c:pt idx="5">
                  <c:v>Управление и экономика фармации</c:v>
                </c:pt>
                <c:pt idx="6">
                  <c:v>Фармацевтическая технология</c:v>
                </c:pt>
                <c:pt idx="7">
                  <c:v>Фармацевтическая химия и фармакогнозия</c:v>
                </c:pt>
              </c:strCache>
            </c:strRef>
          </c:cat>
          <c:val>
            <c:numRef>
              <c:f>напр!$B$1:$B$8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16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778-47C1-9096-56D2DC4D39C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98425196850394E-2"/>
          <c:y val="0.58490936904446511"/>
          <c:w val="0.944247375328084"/>
          <c:h val="0.39052071137394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2.5. Работники деканата/института,%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0</c:v>
                </c:pt>
                <c:pt idx="6">
                  <c:v>5.7142857142857144</c:v>
                </c:pt>
                <c:pt idx="7">
                  <c:v>2.8571428571428572</c:v>
                </c:pt>
                <c:pt idx="8">
                  <c:v>8.5714285714285712</c:v>
                </c:pt>
                <c:pt idx="9">
                  <c:v>77.142857142857139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4D-4B17-AA85-400010424C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907008"/>
        <c:axId val="286914048"/>
        <c:axId val="0"/>
      </c:bar3DChart>
      <c:catAx>
        <c:axId val="2869070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14048"/>
        <c:crosses val="autoZero"/>
        <c:auto val="1"/>
        <c:lblAlgn val="ctr"/>
        <c:lblOffset val="100"/>
        <c:noMultiLvlLbl val="0"/>
      </c:catAx>
      <c:valAx>
        <c:axId val="2869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0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3.7037037037037037</c:v>
                </c:pt>
                <c:pt idx="8">
                  <c:v>3.7037037037037037</c:v>
                </c:pt>
                <c:pt idx="9">
                  <c:v>92.592592592592595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FA-4D64-8BBB-B3F9AA84E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057024"/>
        <c:axId val="287099520"/>
        <c:axId val="0"/>
      </c:bar3DChart>
      <c:catAx>
        <c:axId val="287057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7099520"/>
        <c:crosses val="autoZero"/>
        <c:auto val="1"/>
        <c:lblAlgn val="ctr"/>
        <c:lblOffset val="100"/>
        <c:noMultiLvlLbl val="0"/>
      </c:catAx>
      <c:valAx>
        <c:axId val="2870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70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2.6. Преподаватели кафедра,%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'2,6'!$C$2:$C$11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0</c:v>
                </c:pt>
                <c:pt idx="6">
                  <c:v>0</c:v>
                </c:pt>
                <c:pt idx="7">
                  <c:v>5.7142857142857144</c:v>
                </c:pt>
                <c:pt idx="8">
                  <c:v>5.7142857142857144</c:v>
                </c:pt>
                <c:pt idx="9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0-4ECE-B3E5-2F71D753FC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216000"/>
        <c:axId val="287218688"/>
        <c:axId val="0"/>
      </c:bar3DChart>
      <c:catAx>
        <c:axId val="287216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18688"/>
        <c:crosses val="autoZero"/>
        <c:auto val="1"/>
        <c:lblAlgn val="ctr"/>
        <c:lblOffset val="100"/>
        <c:noMultiLvlLbl val="0"/>
      </c:catAx>
      <c:valAx>
        <c:axId val="28721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'2,6'!$C$2:$C$11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3.7037037037037037</c:v>
                </c:pt>
                <c:pt idx="7">
                  <c:v>0</c:v>
                </c:pt>
                <c:pt idx="8">
                  <c:v>0</c:v>
                </c:pt>
                <c:pt idx="9">
                  <c:v>92.592592592592595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E-4999-A957-4B4B4DFE37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255552"/>
        <c:axId val="287262592"/>
        <c:axId val="0"/>
      </c:bar3DChart>
      <c:catAx>
        <c:axId val="287255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62592"/>
        <c:crosses val="autoZero"/>
        <c:auto val="1"/>
        <c:lblAlgn val="ctr"/>
        <c:lblOffset val="100"/>
        <c:noMultiLvlLbl val="0"/>
      </c:catAx>
      <c:valAx>
        <c:axId val="2872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5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2.7. Учебно-вспомогательный персонал (лаборанты, делопроизводители, вахтѐры, уборщицы, работники пунктов питания и охраны),%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'2,7'!$C$2:$C$11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2.8571428571428572</c:v>
                </c:pt>
                <c:pt idx="5">
                  <c:v>0</c:v>
                </c:pt>
                <c:pt idx="6">
                  <c:v>8.5714285714285712</c:v>
                </c:pt>
                <c:pt idx="7">
                  <c:v>5.7142857142857144</c:v>
                </c:pt>
                <c:pt idx="8">
                  <c:v>2.8571428571428572</c:v>
                </c:pt>
                <c:pt idx="9">
                  <c:v>74.285714285714292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05-4661-B2E4-FD953DFF18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288704"/>
        <c:axId val="287324416"/>
        <c:axId val="0"/>
      </c:bar3DChart>
      <c:catAx>
        <c:axId val="2872887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24416"/>
        <c:crosses val="autoZero"/>
        <c:auto val="1"/>
        <c:lblAlgn val="ctr"/>
        <c:lblOffset val="100"/>
        <c:noMultiLvlLbl val="0"/>
      </c:catAx>
      <c:valAx>
        <c:axId val="28732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'2,7'!$C$2:$C$11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7.4074074074074074</c:v>
                </c:pt>
                <c:pt idx="7">
                  <c:v>0</c:v>
                </c:pt>
                <c:pt idx="8">
                  <c:v>0</c:v>
                </c:pt>
                <c:pt idx="9">
                  <c:v>88.888888888888886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3A-4AF3-B1B1-085479C18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348992"/>
        <c:axId val="287364224"/>
        <c:axId val="0"/>
      </c:bar3DChart>
      <c:catAx>
        <c:axId val="287348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64224"/>
        <c:crosses val="autoZero"/>
        <c:auto val="1"/>
        <c:lblAlgn val="ctr"/>
        <c:lblOffset val="100"/>
        <c:noMultiLvlLbl val="0"/>
      </c:catAx>
      <c:valAx>
        <c:axId val="2873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2.8. Представители студсовета,%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'2,8'!$C$2:$C$11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0</c:v>
                </c:pt>
                <c:pt idx="6">
                  <c:v>11.428571428571429</c:v>
                </c:pt>
                <c:pt idx="7">
                  <c:v>11.428571428571429</c:v>
                </c:pt>
                <c:pt idx="8">
                  <c:v>2.8571428571428572</c:v>
                </c:pt>
                <c:pt idx="9">
                  <c:v>68.571428571428569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C4-45AF-AA8B-F1006B8548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406336"/>
        <c:axId val="287413376"/>
        <c:axId val="0"/>
      </c:bar3DChart>
      <c:catAx>
        <c:axId val="287406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7413376"/>
        <c:crosses val="autoZero"/>
        <c:auto val="1"/>
        <c:lblAlgn val="ctr"/>
        <c:lblOffset val="100"/>
        <c:noMultiLvlLbl val="0"/>
      </c:catAx>
      <c:valAx>
        <c:axId val="2874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740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'2,8'!$C$2:$C$11</c:f>
              <c:numCache>
                <c:formatCode>0.0</c:formatCode>
                <c:ptCount val="10"/>
                <c:pt idx="0">
                  <c:v>0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3.7037037037037037</c:v>
                </c:pt>
                <c:pt idx="7">
                  <c:v>7.4074074074074074</c:v>
                </c:pt>
                <c:pt idx="8">
                  <c:v>0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70-4D45-9D8D-333B1FE90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446144"/>
        <c:axId val="287469568"/>
        <c:axId val="0"/>
      </c:bar3DChart>
      <c:catAx>
        <c:axId val="287446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469568"/>
        <c:crosses val="autoZero"/>
        <c:auto val="1"/>
        <c:lblAlgn val="ctr"/>
        <c:lblOffset val="100"/>
        <c:noMultiLvlLbl val="0"/>
      </c:catAx>
      <c:valAx>
        <c:axId val="28746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4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2.9. Представители профкома,%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'2,9'!$C$2:$C$11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68.571428571428569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8A-4DB0-9B42-6B997FB6E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495296"/>
        <c:axId val="287707136"/>
        <c:axId val="0"/>
      </c:bar3DChart>
      <c:catAx>
        <c:axId val="2874952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707136"/>
        <c:crosses val="autoZero"/>
        <c:auto val="1"/>
        <c:lblAlgn val="ctr"/>
        <c:lblOffset val="100"/>
        <c:noMultiLvlLbl val="0"/>
      </c:catAx>
      <c:valAx>
        <c:axId val="28770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4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'2,9'!$C$2:$C$11</c:f>
              <c:numCache>
                <c:formatCode>0.0</c:formatCode>
                <c:ptCount val="10"/>
                <c:pt idx="0">
                  <c:v>0</c:v>
                </c:pt>
                <c:pt idx="1">
                  <c:v>7.4074074074074074</c:v>
                </c:pt>
                <c:pt idx="2">
                  <c:v>0</c:v>
                </c:pt>
                <c:pt idx="3">
                  <c:v>3.7037037037037037</c:v>
                </c:pt>
                <c:pt idx="4">
                  <c:v>3.7037037037037037</c:v>
                </c:pt>
                <c:pt idx="5">
                  <c:v>3.7037037037037037</c:v>
                </c:pt>
                <c:pt idx="6">
                  <c:v>3.7037037037037037</c:v>
                </c:pt>
                <c:pt idx="7">
                  <c:v>0</c:v>
                </c:pt>
                <c:pt idx="8">
                  <c:v>3.7037037037037037</c:v>
                </c:pt>
                <c:pt idx="9">
                  <c:v>74.074074074074076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60-4C27-9FD3-AE881259FE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748096"/>
        <c:axId val="287750784"/>
        <c:axId val="0"/>
      </c:bar3DChart>
      <c:catAx>
        <c:axId val="287748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750784"/>
        <c:crosses val="autoZero"/>
        <c:auto val="1"/>
        <c:lblAlgn val="ctr"/>
        <c:lblOffset val="100"/>
        <c:noMultiLvlLbl val="0"/>
      </c:catAx>
      <c:valAx>
        <c:axId val="2877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7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68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FC0-4C9E-8A14-F73625A528B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C0-4C9E-8A14-F73625A528BE}"/>
              </c:ext>
            </c:extLst>
          </c:dPt>
          <c:dLbls>
            <c:dLbl>
              <c:idx val="0"/>
              <c:layout>
                <c:manualLayout>
                  <c:x val="-8.0950121348019238E-2"/>
                  <c:y val="-0.111408952064843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0-4C9E-8A14-F73625A528BE}"/>
                </c:ext>
              </c:extLst>
            </c:dLbl>
            <c:dLbl>
              <c:idx val="1"/>
              <c:layout>
                <c:manualLayout>
                  <c:x val="0.12341742936230872"/>
                  <c:y val="-1.5836279673858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0-4C9E-8A14-F73625A528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'[Обработка анкет ординатора Фарм.xlsx]Sheet'!$C$55:$D$55</c:f>
              <c:strCache>
                <c:ptCount val="2"/>
                <c:pt idx="0">
                  <c:v>Респонденты</c:v>
                </c:pt>
                <c:pt idx="1">
                  <c:v>Не участвовали</c:v>
                </c:pt>
              </c:strCache>
            </c:strRef>
          </c:cat>
          <c:val>
            <c:numRef>
              <c:f>'[Обработка анкет ординатора Фарм.xlsx]Sheet'!$C$56:$D$56</c:f>
              <c:numCache>
                <c:formatCode>General</c:formatCode>
                <c:ptCount val="2"/>
                <c:pt idx="0">
                  <c:v>53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C0-4C9E-8A14-F73625A528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2.10. Представители студенческого научного общества (Совета НОМУС ПМФИ),%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'2,10'!$C$2:$C$11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5.7142857142857144</c:v>
                </c:pt>
                <c:pt idx="8">
                  <c:v>5.7142857142857144</c:v>
                </c:pt>
                <c:pt idx="9">
                  <c:v>71.428571428571431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D-4889-9CFB-5CBABC4FD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8641024"/>
        <c:axId val="288643712"/>
        <c:axId val="0"/>
      </c:bar3DChart>
      <c:catAx>
        <c:axId val="288641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43712"/>
        <c:crosses val="autoZero"/>
        <c:auto val="1"/>
        <c:lblAlgn val="ctr"/>
        <c:lblOffset val="100"/>
        <c:noMultiLvlLbl val="0"/>
      </c:catAx>
      <c:valAx>
        <c:axId val="28864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2280162227428"/>
          <c:y val="0.22138189516433898"/>
          <c:w val="0.87927386370281702"/>
          <c:h val="0.67067361178618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'2,10'!$C$2:$C$11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11.111111111111111</c:v>
                </c:pt>
                <c:pt idx="8">
                  <c:v>3.7037037037037037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9-4161-BB91-909097DC9C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8664192"/>
        <c:axId val="290526720"/>
        <c:axId val="0"/>
      </c:bar3DChart>
      <c:catAx>
        <c:axId val="288664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26720"/>
        <c:crosses val="autoZero"/>
        <c:auto val="1"/>
        <c:lblAlgn val="ctr"/>
        <c:lblOffset val="100"/>
        <c:noMultiLvlLbl val="0"/>
      </c:catAx>
      <c:valAx>
        <c:axId val="29052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2.11. Работники деканата/института при использовании дистанционных форм взаимодействия,%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'2,11'!$C$2:$C$11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2.8571428571428572</c:v>
                </c:pt>
                <c:pt idx="5">
                  <c:v>2.8571428571428572</c:v>
                </c:pt>
                <c:pt idx="6">
                  <c:v>5.7142857142857144</c:v>
                </c:pt>
                <c:pt idx="7">
                  <c:v>0</c:v>
                </c:pt>
                <c:pt idx="8">
                  <c:v>17.142857142857142</c:v>
                </c:pt>
                <c:pt idx="9">
                  <c:v>68.571428571428569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D3-4671-9FD7-4C6F732F36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548352"/>
        <c:axId val="290579968"/>
        <c:axId val="0"/>
      </c:bar3DChart>
      <c:catAx>
        <c:axId val="290548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79968"/>
        <c:crosses val="autoZero"/>
        <c:auto val="1"/>
        <c:lblAlgn val="ctr"/>
        <c:lblOffset val="100"/>
        <c:noMultiLvlLbl val="0"/>
      </c:catAx>
      <c:valAx>
        <c:axId val="2905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'2,11'!$C$2:$C$11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7.4074074074074074</c:v>
                </c:pt>
                <c:pt idx="8">
                  <c:v>3.7037037037037037</c:v>
                </c:pt>
                <c:pt idx="9">
                  <c:v>88.888888888888886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D-49BC-9EE5-C495A5BEE0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01600"/>
        <c:axId val="290615680"/>
        <c:axId val="0"/>
      </c:bar3DChart>
      <c:catAx>
        <c:axId val="290601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15680"/>
        <c:crosses val="autoZero"/>
        <c:auto val="1"/>
        <c:lblAlgn val="ctr"/>
        <c:lblOffset val="100"/>
        <c:noMultiLvlLbl val="0"/>
      </c:catAx>
      <c:valAx>
        <c:axId val="2906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2.12. Работники кафедр при использовании дистанционных форм взаимодействия,%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2.8571428571428572</c:v>
                </c:pt>
                <c:pt idx="5">
                  <c:v>0</c:v>
                </c:pt>
                <c:pt idx="6">
                  <c:v>5.7142857142857144</c:v>
                </c:pt>
                <c:pt idx="7">
                  <c:v>8.5714285714285712</c:v>
                </c:pt>
                <c:pt idx="8">
                  <c:v>8.5714285714285712</c:v>
                </c:pt>
                <c:pt idx="9">
                  <c:v>71.428571428571431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30-477C-9E5F-07BA61491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682368"/>
        <c:axId val="290701696"/>
        <c:axId val="0"/>
      </c:bar3DChart>
      <c:catAx>
        <c:axId val="290682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701696"/>
        <c:crosses val="autoZero"/>
        <c:auto val="1"/>
        <c:lblAlgn val="ctr"/>
        <c:lblOffset val="100"/>
        <c:noMultiLvlLbl val="0"/>
      </c:catAx>
      <c:valAx>
        <c:axId val="29070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3.7037037037037037</c:v>
                </c:pt>
                <c:pt idx="7">
                  <c:v>0</c:v>
                </c:pt>
                <c:pt idx="8">
                  <c:v>3.7037037037037037</c:v>
                </c:pt>
                <c:pt idx="9">
                  <c:v>92.592592592592595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0-4CF3-A796-A9F977FD8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0918784"/>
        <c:axId val="290921472"/>
        <c:axId val="0"/>
      </c:bar3DChart>
      <c:catAx>
        <c:axId val="290918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921472"/>
        <c:crosses val="autoZero"/>
        <c:auto val="1"/>
        <c:lblAlgn val="ctr"/>
        <c:lblOffset val="100"/>
        <c:noMultiLvlLbl val="0"/>
      </c:catAx>
      <c:valAx>
        <c:axId val="29092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91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2.13. Удовлетворенность доброжелательностью и вежливостью работников института в целом,%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5.7142857142857144</c:v>
                </c:pt>
                <c:pt idx="5">
                  <c:v>0</c:v>
                </c:pt>
                <c:pt idx="6">
                  <c:v>11.428571428571429</c:v>
                </c:pt>
                <c:pt idx="7">
                  <c:v>8.5714285714285712</c:v>
                </c:pt>
                <c:pt idx="8">
                  <c:v>8.5714285714285712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3B-4254-A719-D3D9528DF6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082624"/>
        <c:axId val="291085312"/>
        <c:axId val="0"/>
      </c:bar3DChart>
      <c:catAx>
        <c:axId val="291082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85312"/>
        <c:crosses val="autoZero"/>
        <c:auto val="1"/>
        <c:lblAlgn val="ctr"/>
        <c:lblOffset val="100"/>
        <c:noMultiLvlLbl val="0"/>
      </c:catAx>
      <c:valAx>
        <c:axId val="2910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08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'2,13'!$C$1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'2,13'!$C$2:$C$11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3.7037037037037037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7.4074074074074074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15-4649-A19B-E8EAA10764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109888"/>
        <c:axId val="301864832"/>
        <c:axId val="0"/>
      </c:bar3DChart>
      <c:catAx>
        <c:axId val="291109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64832"/>
        <c:crosses val="autoZero"/>
        <c:auto val="1"/>
        <c:lblAlgn val="ctr"/>
        <c:lblOffset val="100"/>
        <c:noMultiLvlLbl val="0"/>
      </c:catAx>
      <c:valAx>
        <c:axId val="3018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10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2.14. Как Вы считаете, повысилась ли доброжелательность и вежливость работников ПМФИ в целом за последний год?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7-47AE-B021-9F9CF8A2DD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27-47AE-B021-9F9CF8A2DD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'2,14'!$B$2:$B$3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'2,14'!$D$2:$D$3</c:f>
              <c:numCache>
                <c:formatCode>0.0</c:formatCode>
                <c:ptCount val="2"/>
                <c:pt idx="0">
                  <c:v>85.714285714285708</c:v>
                </c:pt>
                <c:pt idx="1">
                  <c:v>14.285714285714286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27-47AE-B021-9F9CF8A2DD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28-44B2-B67B-7350BEA40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28-44B2-B67B-7350BEA40C1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'2,14'!$B$2:$B$3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'2,14'!$D$2:$D$3</c:f>
              <c:numCache>
                <c:formatCode>0.0</c:formatCode>
                <c:ptCount val="2"/>
                <c:pt idx="0">
                  <c:v>92.592592592592595</c:v>
                </c:pt>
                <c:pt idx="1">
                  <c:v>7.4074074074074074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28-44B2-B67B-7350BEA40C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1.1. Транспортная доступность вуза, %</a:t>
            </a:r>
          </a:p>
        </c:rich>
      </c:tx>
      <c:layout>
        <c:manualLayout>
          <c:xMode val="edge"/>
          <c:yMode val="edge"/>
          <c:x val="9.7144521335236239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'1,1'!$C$2:$C$11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1.8867924528301887</c:v>
                </c:pt>
                <c:pt idx="5">
                  <c:v>0</c:v>
                </c:pt>
                <c:pt idx="6">
                  <c:v>5.6603773584905657</c:v>
                </c:pt>
                <c:pt idx="7">
                  <c:v>3.7735849056603774</c:v>
                </c:pt>
                <c:pt idx="8">
                  <c:v>5.6603773584905657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05-4B35-AE18-799B4C3D7C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659904"/>
        <c:axId val="184630656"/>
        <c:axId val="0"/>
      </c:bar3DChart>
      <c:catAx>
        <c:axId val="183659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4630656"/>
        <c:crosses val="autoZero"/>
        <c:auto val="1"/>
        <c:lblAlgn val="ctr"/>
        <c:lblOffset val="100"/>
        <c:noMultiLvlLbl val="0"/>
      </c:catAx>
      <c:valAx>
        <c:axId val="1846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7EA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36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Лист4!$C$2:$O$2</c:f>
              <c:strCache>
                <c:ptCount val="13"/>
                <c:pt idx="0">
                  <c:v>2.1. Работники ПМФИ при Вашем первом обращении (работники приемной комиссии, секретариата и пр.)</c:v>
                </c:pt>
                <c:pt idx="1">
                  <c:v>2.2. Работники учебной части</c:v>
                </c:pt>
                <c:pt idx="2">
                  <c:v>2.3. Работники бухгалтерии</c:v>
                </c:pt>
                <c:pt idx="3">
                  <c:v>2.4. Работники библиотеки</c:v>
                </c:pt>
                <c:pt idx="4">
                  <c:v>2.5. Работники деканата/института</c:v>
                </c:pt>
                <c:pt idx="5">
                  <c:v>2.6. Преподаватели кафедр</c:v>
                </c:pt>
                <c:pt idx="6">
                  <c:v>2.7. Учебно-вспомогательный персонал (лаборанты, делопроизводители, вахтѐры, уборщицы, работники пунктов питания и охраны)</c:v>
                </c:pt>
                <c:pt idx="7">
                  <c:v>2.8. Представители студсовета</c:v>
                </c:pt>
                <c:pt idx="8">
                  <c:v>2.9. Представители профкома</c:v>
                </c:pt>
                <c:pt idx="9">
                  <c:v>2.10. Представители студенческого научного общества (Совета НОМУС ПМФИ)</c:v>
                </c:pt>
                <c:pt idx="10">
                  <c:v>2.11. Работники деканата/института при использовании дистанционных форм взаимодействия</c:v>
                </c:pt>
                <c:pt idx="11">
                  <c:v>2.12. Работники кафедр при использовании дистанционных форм взаимодействия</c:v>
                </c:pt>
                <c:pt idx="12">
                  <c:v>2.14. Как Вы считаете, повысилась ли доброжелательность и вежливость работников ПМФИ в целом за последний год?</c:v>
                </c:pt>
              </c:strCache>
            </c:strRef>
          </c:cat>
          <c:val>
            <c:numRef>
              <c:f>Лист4!$C$3:$O$3</c:f>
              <c:numCache>
                <c:formatCode>0.00</c:formatCode>
                <c:ptCount val="13"/>
                <c:pt idx="0">
                  <c:v>9.5555555555555554</c:v>
                </c:pt>
                <c:pt idx="1">
                  <c:v>9.5925925925925934</c:v>
                </c:pt>
                <c:pt idx="2">
                  <c:v>9.481481481481481</c:v>
                </c:pt>
                <c:pt idx="3">
                  <c:v>9.6666666666666661</c:v>
                </c:pt>
                <c:pt idx="4">
                  <c:v>9.8888888888888893</c:v>
                </c:pt>
                <c:pt idx="5">
                  <c:v>9.7407407407407405</c:v>
                </c:pt>
                <c:pt idx="6">
                  <c:v>9.5925925925925934</c:v>
                </c:pt>
                <c:pt idx="7">
                  <c:v>9.2962962962962958</c:v>
                </c:pt>
                <c:pt idx="8">
                  <c:v>8.7037037037037042</c:v>
                </c:pt>
                <c:pt idx="9">
                  <c:v>9.7407407407407405</c:v>
                </c:pt>
                <c:pt idx="10">
                  <c:v>9.8148148148148149</c:v>
                </c:pt>
                <c:pt idx="11">
                  <c:v>9.8518518518518512</c:v>
                </c:pt>
                <c:pt idx="12">
                  <c:v>9.518518518518519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Лист4!$C$2:$O$2</c:f>
              <c:strCache>
                <c:ptCount val="13"/>
                <c:pt idx="0">
                  <c:v>2.1. Работники ПМФИ при Вашем первом обращении (работники приемной комиссии, секретариата и пр.)</c:v>
                </c:pt>
                <c:pt idx="1">
                  <c:v>2.2. Работники учебной части</c:v>
                </c:pt>
                <c:pt idx="2">
                  <c:v>2.3. Работники бухгалтерии</c:v>
                </c:pt>
                <c:pt idx="3">
                  <c:v>2.4. Работники библиотеки</c:v>
                </c:pt>
                <c:pt idx="4">
                  <c:v>2.5. Работники деканата/института</c:v>
                </c:pt>
                <c:pt idx="5">
                  <c:v>2.6. Преподаватели кафедр</c:v>
                </c:pt>
                <c:pt idx="6">
                  <c:v>2.7. Учебно-вспомогательный персонал (лаборанты, делопроизводители, вахтѐры, уборщицы, работники пунктов питания и охраны)</c:v>
                </c:pt>
                <c:pt idx="7">
                  <c:v>2.8. Представители студсовета</c:v>
                </c:pt>
                <c:pt idx="8">
                  <c:v>2.9. Представители профкома</c:v>
                </c:pt>
                <c:pt idx="9">
                  <c:v>2.10. Представители студенческого научного общества (Совета НОМУС ПМФИ)</c:v>
                </c:pt>
                <c:pt idx="10">
                  <c:v>2.11. Работники деканата/института при использовании дистанционных форм взаимодействия</c:v>
                </c:pt>
                <c:pt idx="11">
                  <c:v>2.12. Работники кафедр при использовании дистанционных форм взаимодействия</c:v>
                </c:pt>
                <c:pt idx="12">
                  <c:v>2.14. Как Вы считаете, повысилась ли доброжелательность и вежливость работников ПМФИ в целом за последний год?</c:v>
                </c:pt>
              </c:strCache>
            </c:strRef>
          </c:cat>
          <c:val>
            <c:numRef>
              <c:f>Лист4!$C$4:$O$4</c:f>
              <c:numCache>
                <c:formatCode>0.00</c:formatCode>
                <c:ptCount val="13"/>
                <c:pt idx="0">
                  <c:v>8.9714285714285715</c:v>
                </c:pt>
                <c:pt idx="1">
                  <c:v>9</c:v>
                </c:pt>
                <c:pt idx="2">
                  <c:v>9.4571428571428573</c:v>
                </c:pt>
                <c:pt idx="3">
                  <c:v>9.4</c:v>
                </c:pt>
                <c:pt idx="4">
                  <c:v>9.2857142857142865</c:v>
                </c:pt>
                <c:pt idx="5">
                  <c:v>9.0285714285714285</c:v>
                </c:pt>
                <c:pt idx="6">
                  <c:v>9.1142857142857139</c:v>
                </c:pt>
                <c:pt idx="7">
                  <c:v>9.1142857142857139</c:v>
                </c:pt>
                <c:pt idx="8">
                  <c:v>9.1714285714285708</c:v>
                </c:pt>
                <c:pt idx="9">
                  <c:v>9.1999999999999993</c:v>
                </c:pt>
                <c:pt idx="10">
                  <c:v>9.2285714285714278</c:v>
                </c:pt>
                <c:pt idx="11">
                  <c:v>8.9428571428571431</c:v>
                </c:pt>
                <c:pt idx="12">
                  <c:v>7.9714285714285715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027904"/>
        <c:axId val="302029440"/>
        <c:axId val="0"/>
      </c:bar3DChart>
      <c:catAx>
        <c:axId val="30202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02029440"/>
        <c:crosses val="autoZero"/>
        <c:auto val="1"/>
        <c:lblAlgn val="ctr"/>
        <c:lblOffset val="100"/>
        <c:noMultiLvlLbl val="0"/>
      </c:catAx>
      <c:valAx>
        <c:axId val="30202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0202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3.1. Обеспечение дисциплин учебным и лабораторным оборудованием (муляжи, фантомы, </a:t>
            </a:r>
            <a:r>
              <a:rPr lang="ru-RU" sz="1400" b="1" dirty="0" err="1"/>
              <a:t>тренажѐры</a:t>
            </a:r>
            <a:r>
              <a:rPr lang="ru-RU" sz="1400" b="1" dirty="0"/>
              <a:t> и т.п.),%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'3,1'!$C$2:$C$11</c:f>
              <c:numCache>
                <c:formatCode>0.0</c:formatCode>
                <c:ptCount val="10"/>
                <c:pt idx="0">
                  <c:v>5.7142857142857144</c:v>
                </c:pt>
                <c:pt idx="1">
                  <c:v>2.8571428571428572</c:v>
                </c:pt>
                <c:pt idx="2">
                  <c:v>2.8571428571428572</c:v>
                </c:pt>
                <c:pt idx="3">
                  <c:v>2.8571428571428572</c:v>
                </c:pt>
                <c:pt idx="4">
                  <c:v>8.5714285714285712</c:v>
                </c:pt>
                <c:pt idx="5">
                  <c:v>0</c:v>
                </c:pt>
                <c:pt idx="6">
                  <c:v>8.5714285714285712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B0-4854-BBE6-14F203FFB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083456"/>
        <c:axId val="302123264"/>
        <c:axId val="0"/>
      </c:bar3DChart>
      <c:catAx>
        <c:axId val="302083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123264"/>
        <c:crosses val="autoZero"/>
        <c:auto val="1"/>
        <c:lblAlgn val="ctr"/>
        <c:lblOffset val="100"/>
        <c:noMultiLvlLbl val="0"/>
      </c:catAx>
      <c:valAx>
        <c:axId val="3021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'3,1'!$C$2:$C$11</c:f>
              <c:numCache>
                <c:formatCode>0.0</c:formatCode>
                <c:ptCount val="10"/>
                <c:pt idx="0">
                  <c:v>0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7.4074074074074074</c:v>
                </c:pt>
                <c:pt idx="8">
                  <c:v>7.4074074074074074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9-4A2F-9795-0BCE02FAA9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151936"/>
        <c:axId val="302167168"/>
        <c:axId val="0"/>
      </c:bar3DChart>
      <c:catAx>
        <c:axId val="302151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167168"/>
        <c:crosses val="autoZero"/>
        <c:auto val="1"/>
        <c:lblAlgn val="ctr"/>
        <c:lblOffset val="100"/>
        <c:noMultiLvlLbl val="0"/>
      </c:catAx>
      <c:valAx>
        <c:axId val="3021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1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3.2. Уровень доступности в ПМФИ современных информационных технологий (возможность работать на компьютере, использовать ресурсы Интернет),%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'3,2'!$C$2:$C$11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2.8571428571428572</c:v>
                </c:pt>
                <c:pt idx="2">
                  <c:v>0</c:v>
                </c:pt>
                <c:pt idx="3">
                  <c:v>0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14.285714285714286</c:v>
                </c:pt>
                <c:pt idx="7">
                  <c:v>8.5714285714285712</c:v>
                </c:pt>
                <c:pt idx="8">
                  <c:v>2.8571428571428572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D-4D41-B06F-F7C1335BD1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486848"/>
        <c:axId val="305493888"/>
        <c:axId val="0"/>
      </c:bar3DChart>
      <c:catAx>
        <c:axId val="305486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93888"/>
        <c:crosses val="autoZero"/>
        <c:auto val="1"/>
        <c:lblAlgn val="ctr"/>
        <c:lblOffset val="100"/>
        <c:noMultiLvlLbl val="0"/>
      </c:catAx>
      <c:valAx>
        <c:axId val="3054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8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'3,2'!$C$2:$C$11</c:f>
              <c:numCache>
                <c:formatCode>0.0</c:formatCode>
                <c:ptCount val="10"/>
                <c:pt idx="0">
                  <c:v>0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3.7037037037037037</c:v>
                </c:pt>
                <c:pt idx="7">
                  <c:v>0</c:v>
                </c:pt>
                <c:pt idx="8">
                  <c:v>7.4074074074074074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C-46A3-B060-02259D4B55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530752"/>
        <c:axId val="305550080"/>
        <c:axId val="0"/>
      </c:bar3DChart>
      <c:catAx>
        <c:axId val="305530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50080"/>
        <c:crosses val="autoZero"/>
        <c:auto val="1"/>
        <c:lblAlgn val="ctr"/>
        <c:lblOffset val="100"/>
        <c:noMultiLvlLbl val="0"/>
      </c:catAx>
      <c:valAx>
        <c:axId val="3055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3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3.3. Удобство студенческого расписания занятий,%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'3,3'!$C$2:$C$11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8.5714285714285712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11.428571428571429</c:v>
                </c:pt>
                <c:pt idx="8">
                  <c:v>5.7142857142857144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6-48D0-AED3-8BDCBDDA66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563904"/>
        <c:axId val="305992832"/>
        <c:axId val="0"/>
      </c:bar3DChart>
      <c:catAx>
        <c:axId val="305563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992832"/>
        <c:crosses val="autoZero"/>
        <c:auto val="1"/>
        <c:lblAlgn val="ctr"/>
        <c:lblOffset val="100"/>
        <c:noMultiLvlLbl val="0"/>
      </c:catAx>
      <c:valAx>
        <c:axId val="3059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6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'3,3'!$C$1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'3,3'!$C$2:$C$11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3.7037037037037037</c:v>
                </c:pt>
                <c:pt idx="6">
                  <c:v>0</c:v>
                </c:pt>
                <c:pt idx="7">
                  <c:v>0</c:v>
                </c:pt>
                <c:pt idx="8">
                  <c:v>7.4074074074074074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C-4C10-92FF-E8D0D5ABB9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017408"/>
        <c:axId val="306028544"/>
        <c:axId val="0"/>
      </c:bar3DChart>
      <c:catAx>
        <c:axId val="306017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028544"/>
        <c:crosses val="autoZero"/>
        <c:auto val="1"/>
        <c:lblAlgn val="ctr"/>
        <c:lblOffset val="100"/>
        <c:noMultiLvlLbl val="0"/>
      </c:catAx>
      <c:valAx>
        <c:axId val="3060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01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3.4. Открытость, полнота и доступность информации о деятельности вуза, размещенной на информационных стендах в помещениях вуза,%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'3,4'!$C$2:$C$11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11.428571428571429</c:v>
                </c:pt>
                <c:pt idx="5">
                  <c:v>0</c:v>
                </c:pt>
                <c:pt idx="6">
                  <c:v>14.285714285714286</c:v>
                </c:pt>
                <c:pt idx="7">
                  <c:v>5.7142857142857144</c:v>
                </c:pt>
                <c:pt idx="8">
                  <c:v>2.8571428571428572</c:v>
                </c:pt>
                <c:pt idx="9">
                  <c:v>65.714285714285708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57-4DB9-AC53-E9B4811308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178112"/>
        <c:axId val="307200384"/>
        <c:axId val="0"/>
      </c:bar3DChart>
      <c:catAx>
        <c:axId val="307178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00384"/>
        <c:crosses val="autoZero"/>
        <c:auto val="1"/>
        <c:lblAlgn val="ctr"/>
        <c:lblOffset val="100"/>
        <c:noMultiLvlLbl val="0"/>
      </c:catAx>
      <c:valAx>
        <c:axId val="30720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'3,4'!$C$1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'3,4'!$C$2:$C$11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3.7037037037037037</c:v>
                </c:pt>
                <c:pt idx="5">
                  <c:v>0</c:v>
                </c:pt>
                <c:pt idx="6">
                  <c:v>0</c:v>
                </c:pt>
                <c:pt idx="7">
                  <c:v>3.7037037037037037</c:v>
                </c:pt>
                <c:pt idx="8">
                  <c:v>3.7037037037037037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8-4492-96D6-13A033B0CA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229056"/>
        <c:axId val="307231744"/>
        <c:axId val="0"/>
      </c:bar3DChart>
      <c:catAx>
        <c:axId val="307229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31744"/>
        <c:crosses val="autoZero"/>
        <c:auto val="1"/>
        <c:lblAlgn val="ctr"/>
        <c:lblOffset val="100"/>
        <c:noMultiLvlLbl val="0"/>
      </c:catAx>
      <c:valAx>
        <c:axId val="30723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2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3.5. Открытость, полнота и доступность информации о деятельности вуза, размещенной на сайте вуза (в том числе сведения о дистанционных способах обратной связи и взаимодействия с получателями услуг,%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8.5714285714285712</c:v>
                </c:pt>
                <c:pt idx="5">
                  <c:v>0</c:v>
                </c:pt>
                <c:pt idx="6">
                  <c:v>17.142857142857142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02-4162-A9FC-66E00345D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282688"/>
        <c:axId val="307285376"/>
        <c:axId val="0"/>
      </c:bar3DChart>
      <c:catAx>
        <c:axId val="307282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5376"/>
        <c:crosses val="autoZero"/>
        <c:auto val="1"/>
        <c:lblAlgn val="ctr"/>
        <c:lblOffset val="100"/>
        <c:noMultiLvlLbl val="0"/>
      </c:catAx>
      <c:valAx>
        <c:axId val="30728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'1,1'!$C$1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'1,1'!$C$2:$C$11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3.7037037037037037</c:v>
                </c:pt>
                <c:pt idx="5">
                  <c:v>0</c:v>
                </c:pt>
                <c:pt idx="6">
                  <c:v>0</c:v>
                </c:pt>
                <c:pt idx="7">
                  <c:v>3.7037037037037037</c:v>
                </c:pt>
                <c:pt idx="8">
                  <c:v>0</c:v>
                </c:pt>
                <c:pt idx="9">
                  <c:v>92.592592592592595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9-4131-9483-B2EF1F8602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245440"/>
        <c:axId val="201820032"/>
        <c:axId val="0"/>
      </c:bar3DChart>
      <c:catAx>
        <c:axId val="201245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1820032"/>
        <c:crosses val="autoZero"/>
        <c:auto val="1"/>
        <c:lblAlgn val="ctr"/>
        <c:lblOffset val="100"/>
        <c:noMultiLvlLbl val="0"/>
      </c:catAx>
      <c:valAx>
        <c:axId val="2018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124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'3,5'!$C$1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'3,5'!$C$2:$C$11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3.7037037037037037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0</c:v>
                </c:pt>
                <c:pt idx="7">
                  <c:v>7.4074074074074074</c:v>
                </c:pt>
                <c:pt idx="8">
                  <c:v>3.7037037037037037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2C-472A-BB40-224F22651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322240"/>
        <c:axId val="307353856"/>
        <c:axId val="0"/>
      </c:bar3DChart>
      <c:catAx>
        <c:axId val="307322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353856"/>
        <c:crosses val="autoZero"/>
        <c:auto val="1"/>
        <c:lblAlgn val="ctr"/>
        <c:lblOffset val="100"/>
        <c:noMultiLvlLbl val="0"/>
      </c:catAx>
      <c:valAx>
        <c:axId val="30735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32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3.6. Электронный информационно-образовательный портал вуза (ЭИОП): удобство использования,%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'3,6'!$C$2:$C$11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5.7142857142857144</c:v>
                </c:pt>
                <c:pt idx="5">
                  <c:v>0</c:v>
                </c:pt>
                <c:pt idx="6">
                  <c:v>17.142857142857142</c:v>
                </c:pt>
                <c:pt idx="7">
                  <c:v>8.5714285714285712</c:v>
                </c:pt>
                <c:pt idx="8">
                  <c:v>5.7142857142857144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6A-4057-B3AB-C68731107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400704"/>
        <c:axId val="307403392"/>
        <c:axId val="0"/>
      </c:bar3DChart>
      <c:catAx>
        <c:axId val="3074007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03392"/>
        <c:crosses val="autoZero"/>
        <c:auto val="1"/>
        <c:lblAlgn val="ctr"/>
        <c:lblOffset val="100"/>
        <c:noMultiLvlLbl val="0"/>
      </c:catAx>
      <c:valAx>
        <c:axId val="3074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'3,6'!$C$1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'3,6'!$C$2:$C$11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3.7037037037037037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0</c:v>
                </c:pt>
                <c:pt idx="7">
                  <c:v>0</c:v>
                </c:pt>
                <c:pt idx="8">
                  <c:v>3.7037037037037037</c:v>
                </c:pt>
                <c:pt idx="9">
                  <c:v>88.888888888888886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5-4D80-8709-C649FD3619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415680"/>
        <c:axId val="307570176"/>
        <c:axId val="0"/>
      </c:bar3DChart>
      <c:catAx>
        <c:axId val="307415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570176"/>
        <c:crosses val="autoZero"/>
        <c:auto val="1"/>
        <c:lblAlgn val="ctr"/>
        <c:lblOffset val="100"/>
        <c:noMultiLvlLbl val="0"/>
      </c:catAx>
      <c:valAx>
        <c:axId val="3075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4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3.7. Электронный информационно-образовательный портал вуза (ЭИОП): информационное наполнение,%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'3,7'!$C$2:$C$11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5.7142857142857144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11.428571428571429</c:v>
                </c:pt>
                <c:pt idx="8">
                  <c:v>2.8571428571428572</c:v>
                </c:pt>
                <c:pt idx="9">
                  <c:v>65.714285714285708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D6-4742-A844-8A5E05F350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604480"/>
        <c:axId val="307615616"/>
        <c:axId val="0"/>
      </c:bar3DChart>
      <c:catAx>
        <c:axId val="307604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615616"/>
        <c:crosses val="autoZero"/>
        <c:auto val="1"/>
        <c:lblAlgn val="ctr"/>
        <c:lblOffset val="100"/>
        <c:noMultiLvlLbl val="0"/>
      </c:catAx>
      <c:valAx>
        <c:axId val="30761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6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'3,7'!$C$1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'3,7'!$C$2:$C$11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3.7037037037037037</c:v>
                </c:pt>
                <c:pt idx="7">
                  <c:v>0</c:v>
                </c:pt>
                <c:pt idx="8">
                  <c:v>11.111111111111111</c:v>
                </c:pt>
                <c:pt idx="9">
                  <c:v>85.18518518518519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DE-432C-BF80-01D12ED848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791744"/>
        <c:axId val="307802880"/>
        <c:axId val="0"/>
      </c:bar3DChart>
      <c:catAx>
        <c:axId val="307791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02880"/>
        <c:crosses val="autoZero"/>
        <c:auto val="1"/>
        <c:lblAlgn val="ctr"/>
        <c:lblOffset val="100"/>
        <c:noMultiLvlLbl val="0"/>
      </c:catAx>
      <c:valAx>
        <c:axId val="30780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79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3.8. Электронный информационно-образовательный портал вуза (ЭИОП): полезность,%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'3,8'!$C$2:$C$11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8.5714285714285712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8.5714285714285712</c:v>
                </c:pt>
                <c:pt idx="8">
                  <c:v>11.428571428571429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4-46F9-8A7C-E06E166C7A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813760"/>
        <c:axId val="308012160"/>
        <c:axId val="0"/>
      </c:bar3DChart>
      <c:catAx>
        <c:axId val="307813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012160"/>
        <c:crosses val="autoZero"/>
        <c:auto val="1"/>
        <c:lblAlgn val="ctr"/>
        <c:lblOffset val="100"/>
        <c:noMultiLvlLbl val="0"/>
      </c:catAx>
      <c:valAx>
        <c:axId val="3080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'3,8'!$C$1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'3,8'!$C$2:$C$11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3.7037037037037037</c:v>
                </c:pt>
                <c:pt idx="8">
                  <c:v>11.111111111111111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44-4EF4-85F2-16A887FCD2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040832"/>
        <c:axId val="308060160"/>
        <c:axId val="0"/>
      </c:bar3DChart>
      <c:catAx>
        <c:axId val="308040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060160"/>
        <c:crosses val="autoZero"/>
        <c:auto val="1"/>
        <c:lblAlgn val="ctr"/>
        <c:lblOffset val="100"/>
        <c:noMultiLvlLbl val="0"/>
      </c:catAx>
      <c:valAx>
        <c:axId val="3080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04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3.9. Доступность образовательной деятельности ПМФИ для инвалидов и лиц с ограниченными возможностями здоровья,%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'3,9'!$C$2:$C$11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8.5714285714285712</c:v>
                </c:pt>
                <c:pt idx="5">
                  <c:v>2.8571428571428572</c:v>
                </c:pt>
                <c:pt idx="6">
                  <c:v>8.5714285714285712</c:v>
                </c:pt>
                <c:pt idx="7">
                  <c:v>0</c:v>
                </c:pt>
                <c:pt idx="8">
                  <c:v>14.285714285714286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8-4E81-BC38-3AD92132B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098560"/>
        <c:axId val="308101504"/>
        <c:axId val="0"/>
      </c:bar3DChart>
      <c:catAx>
        <c:axId val="308098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01504"/>
        <c:crosses val="autoZero"/>
        <c:auto val="1"/>
        <c:lblAlgn val="ctr"/>
        <c:lblOffset val="100"/>
        <c:noMultiLvlLbl val="0"/>
      </c:catAx>
      <c:valAx>
        <c:axId val="3081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0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'3,9'!$C$1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'3,9'!$C$2:$C$11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3.7037037037037037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0</c:v>
                </c:pt>
                <c:pt idx="7">
                  <c:v>3.7037037037037037</c:v>
                </c:pt>
                <c:pt idx="8">
                  <c:v>11.111111111111111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30-4350-A960-59D62A5AF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130176"/>
        <c:axId val="308132864"/>
        <c:axId val="0"/>
      </c:bar3DChart>
      <c:catAx>
        <c:axId val="308130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32864"/>
        <c:crosses val="autoZero"/>
        <c:auto val="1"/>
        <c:lblAlgn val="ctr"/>
        <c:lblOffset val="100"/>
        <c:noMultiLvlLbl val="0"/>
      </c:catAx>
      <c:valAx>
        <c:axId val="3081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3.10. Удовлетворенность условиями образовательной деятельности в целом,%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'3,10'!$C$2:$C$11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2.8571428571428572</c:v>
                </c:pt>
                <c:pt idx="4">
                  <c:v>8.5714285714285712</c:v>
                </c:pt>
                <c:pt idx="5">
                  <c:v>5.7142857142857144</c:v>
                </c:pt>
                <c:pt idx="6">
                  <c:v>11.428571428571429</c:v>
                </c:pt>
                <c:pt idx="7">
                  <c:v>2.8571428571428572</c:v>
                </c:pt>
                <c:pt idx="8">
                  <c:v>5.7142857142857144</c:v>
                </c:pt>
                <c:pt idx="9">
                  <c:v>62.857142857142854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03-4024-A7DA-83324DAF17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192000"/>
        <c:axId val="308194688"/>
        <c:axId val="0"/>
      </c:bar3DChart>
      <c:catAx>
        <c:axId val="308192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94688"/>
        <c:crosses val="autoZero"/>
        <c:auto val="1"/>
        <c:lblAlgn val="ctr"/>
        <c:lblOffset val="100"/>
        <c:noMultiLvlLbl val="0"/>
      </c:catAx>
      <c:valAx>
        <c:axId val="3081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9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1.2. Зоны отдыха (ожидания),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5.7142857142857144</c:v>
                </c:pt>
                <c:pt idx="3">
                  <c:v>0</c:v>
                </c:pt>
                <c:pt idx="4">
                  <c:v>14.285714285714286</c:v>
                </c:pt>
                <c:pt idx="5">
                  <c:v>5.7142857142857144</c:v>
                </c:pt>
                <c:pt idx="6">
                  <c:v>2.8571428571428572</c:v>
                </c:pt>
                <c:pt idx="7">
                  <c:v>8.5714285714285712</c:v>
                </c:pt>
                <c:pt idx="8">
                  <c:v>8.5714285714285712</c:v>
                </c:pt>
                <c:pt idx="9">
                  <c:v>54.285714285714285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87-453F-B921-1D46FA86E8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1021568"/>
        <c:axId val="232454784"/>
        <c:axId val="0"/>
      </c:bar3DChart>
      <c:catAx>
        <c:axId val="231021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454784"/>
        <c:crosses val="autoZero"/>
        <c:auto val="1"/>
        <c:lblAlgn val="ctr"/>
        <c:lblOffset val="100"/>
        <c:noMultiLvlLbl val="0"/>
      </c:catAx>
      <c:valAx>
        <c:axId val="2324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2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'3,10'!$C$1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'3,10'!$C$2:$C$11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0</c:v>
                </c:pt>
                <c:pt idx="7">
                  <c:v>7.4074074074074074</c:v>
                </c:pt>
                <c:pt idx="8">
                  <c:v>7.4074074074074074</c:v>
                </c:pt>
                <c:pt idx="9">
                  <c:v>81.481481481481481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D8-432A-8F99-E2642F2E02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211072"/>
        <c:axId val="308312320"/>
        <c:axId val="0"/>
      </c:bar3DChart>
      <c:catAx>
        <c:axId val="308211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312320"/>
        <c:crosses val="autoZero"/>
        <c:auto val="1"/>
        <c:lblAlgn val="ctr"/>
        <c:lblOffset val="100"/>
        <c:noMultiLvlLbl val="0"/>
      </c:catAx>
      <c:valAx>
        <c:axId val="30831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21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bg1"/>
                </a:solidFill>
              </a:rPr>
              <a:t>3.11. Как Вы считаете, наблюдается ли улучшение условий образовательной деятельности в ПМФИ в целом за последний год?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42-4967-A4D8-8B71221F6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42-4967-A4D8-8B71221F6C1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'3,11'!$B$2:$B$3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'3,11'!$D$2:$D$3</c:f>
              <c:numCache>
                <c:formatCode>0.0</c:formatCode>
                <c:ptCount val="2"/>
                <c:pt idx="0">
                  <c:v>77.142857142857139</c:v>
                </c:pt>
                <c:pt idx="1">
                  <c:v>22.857142857142858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42-4967-A4D8-8B71221F6C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87-4E6C-AD9C-425661C893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87-4E6C-AD9C-425661C8932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'3,11'!$B$2:$B$3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'3,11'!$D$2:$D$3</c:f>
              <c:numCache>
                <c:formatCode>0.0</c:formatCode>
                <c:ptCount val="2"/>
                <c:pt idx="0">
                  <c:v>96.296296296296291</c:v>
                </c:pt>
                <c:pt idx="1">
                  <c:v>3.7037037037037037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87-4E6C-AD9C-425661C8932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33.08.00 Фармация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Лист4!$C$2:$M$2</c:f>
              <c:strCache>
                <c:ptCount val="11"/>
                <c:pt idx="0">
                  <c:v>3.1. Обеспечение дисциплин учебным и лабораторным оборудованием (муляжи, фантомы, тренажѐры и т.п.)</c:v>
                </c:pt>
                <c:pt idx="1">
                  <c:v>3.2. Уровень доступности в ПМФИ современных информационных технологий (возможность работать на компьютере, использовать ресурсы Интернет)</c:v>
                </c:pt>
                <c:pt idx="2">
                  <c:v>3.3. Удобство студенческого расписания занятий</c:v>
                </c:pt>
                <c:pt idx="3">
                  <c:v>3.4. Открытость, полнота и доступность информации о деятельности вуза, размещенной на информационных стендах в помещениях вуза</c:v>
                </c:pt>
                <c:pt idx="4">
                  <c:v>3.5. Открытость, полнота и доступность информации о деятельности вуза, размещенной на сайте вуза (в том числе сведения о дистанционных способах обратной связи и взаимодействия с получателями услуг</c:v>
                </c:pt>
                <c:pt idx="5">
                  <c:v>3.6. Электронный информационно-образовательный портал вуза (ЭИОП): удобство использования</c:v>
                </c:pt>
                <c:pt idx="6">
                  <c:v>3.7. Электронный информационно-образовательный портал вуза (ЭИОП): информационное наполнение</c:v>
                </c:pt>
                <c:pt idx="7">
                  <c:v>3.8. Электронный информационно-образовательный портал вуза (ЭИОП): полезность</c:v>
                </c:pt>
                <c:pt idx="8">
                  <c:v>3.9. Доступность образовательной деятельности ПМФИ для инвалидов и лиц с ограниченными возможностями здоровья</c:v>
                </c:pt>
                <c:pt idx="9">
                  <c:v>3.10. Удовлетворенность условиями образовательной деятельности в целом</c:v>
                </c:pt>
                <c:pt idx="10">
                  <c:v>3.12. Вы бы порекомендовали ПМФИ - филиале ФГБОУ ВО ВолгГМУ Минздрава России своим родственникам и знакомым, желающим обучаться в медицинском вузе?
Оцените по шкале от 1 до 10, где 1 – точно не порекомендую, 10 – точно порекомендую.</c:v>
                </c:pt>
              </c:strCache>
            </c:strRef>
          </c:cat>
          <c:val>
            <c:numRef>
              <c:f>Лист4!$C$3:$M$3</c:f>
              <c:numCache>
                <c:formatCode>0.00</c:formatCode>
                <c:ptCount val="11"/>
                <c:pt idx="0">
                  <c:v>9.481481481481481</c:v>
                </c:pt>
                <c:pt idx="1">
                  <c:v>9.518518518518519</c:v>
                </c:pt>
                <c:pt idx="2">
                  <c:v>9.5925925925925934</c:v>
                </c:pt>
                <c:pt idx="3">
                  <c:v>9.481481481481481</c:v>
                </c:pt>
                <c:pt idx="4">
                  <c:v>9.4074074074074066</c:v>
                </c:pt>
                <c:pt idx="5">
                  <c:v>9.5555555555555554</c:v>
                </c:pt>
                <c:pt idx="6">
                  <c:v>9.7777777777777786</c:v>
                </c:pt>
                <c:pt idx="7">
                  <c:v>9.5925925925925934</c:v>
                </c:pt>
                <c:pt idx="8">
                  <c:v>9.4074074074074066</c:v>
                </c:pt>
                <c:pt idx="9">
                  <c:v>9.6296296296296298</c:v>
                </c:pt>
                <c:pt idx="10">
                  <c:v>9.4074074074074066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0-4BC7-8402-1A89784882D2}"/>
            </c:ext>
          </c:extLst>
        </c:ser>
        <c:ser>
          <c:idx val="1"/>
          <c:order val="1"/>
          <c:tx>
            <c:strRef>
              <c:f>Лист4!$B$4</c:f>
              <c:strCache>
                <c:ptCount val="1"/>
                <c:pt idx="0">
                  <c:v>31.08.01 Клиническая медицина (стоматология)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Лист4!$C$2:$M$2</c:f>
              <c:strCache>
                <c:ptCount val="11"/>
                <c:pt idx="0">
                  <c:v>3.1. Обеспечение дисциплин учебным и лабораторным оборудованием (муляжи, фантомы, тренажѐры и т.п.)</c:v>
                </c:pt>
                <c:pt idx="1">
                  <c:v>3.2. Уровень доступности в ПМФИ современных информационных технологий (возможность работать на компьютере, использовать ресурсы Интернет)</c:v>
                </c:pt>
                <c:pt idx="2">
                  <c:v>3.3. Удобство студенческого расписания занятий</c:v>
                </c:pt>
                <c:pt idx="3">
                  <c:v>3.4. Открытость, полнота и доступность информации о деятельности вуза, размещенной на информационных стендах в помещениях вуза</c:v>
                </c:pt>
                <c:pt idx="4">
                  <c:v>3.5. Открытость, полнота и доступность информации о деятельности вуза, размещенной на сайте вуза (в том числе сведения о дистанционных способах обратной связи и взаимодействия с получателями услуг</c:v>
                </c:pt>
                <c:pt idx="5">
                  <c:v>3.6. Электронный информационно-образовательный портал вуза (ЭИОП): удобство использования</c:v>
                </c:pt>
                <c:pt idx="6">
                  <c:v>3.7. Электронный информационно-образовательный портал вуза (ЭИОП): информационное наполнение</c:v>
                </c:pt>
                <c:pt idx="7">
                  <c:v>3.8. Электронный информационно-образовательный портал вуза (ЭИОП): полезность</c:v>
                </c:pt>
                <c:pt idx="8">
                  <c:v>3.9. Доступность образовательной деятельности ПМФИ для инвалидов и лиц с ограниченными возможностями здоровья</c:v>
                </c:pt>
                <c:pt idx="9">
                  <c:v>3.10. Удовлетворенность условиями образовательной деятельности в целом</c:v>
                </c:pt>
                <c:pt idx="10">
                  <c:v>3.12. Вы бы порекомендовали ПМФИ - филиале ФГБОУ ВО ВолгГМУ Минздрава России своим родственникам и знакомым, желающим обучаться в медицинском вузе?
Оцените по шкале от 1 до 10, где 1 – точно не порекомендую, 10 – точно порекомендую.</c:v>
                </c:pt>
              </c:strCache>
            </c:strRef>
          </c:cat>
          <c:val>
            <c:numRef>
              <c:f>Лист4!$C$4:$M$4</c:f>
              <c:numCache>
                <c:formatCode>0.00</c:formatCode>
                <c:ptCount val="11"/>
                <c:pt idx="0">
                  <c:v>7.9714285714285715</c:v>
                </c:pt>
                <c:pt idx="1">
                  <c:v>8.4857142857142858</c:v>
                </c:pt>
                <c:pt idx="2">
                  <c:v>8.6571428571428566</c:v>
                </c:pt>
                <c:pt idx="3">
                  <c:v>8.8571428571428577</c:v>
                </c:pt>
                <c:pt idx="4">
                  <c:v>8.8285714285714292</c:v>
                </c:pt>
                <c:pt idx="5">
                  <c:v>8.8000000000000007</c:v>
                </c:pt>
                <c:pt idx="6">
                  <c:v>8.9142857142857146</c:v>
                </c:pt>
                <c:pt idx="7">
                  <c:v>8.9142857142857146</c:v>
                </c:pt>
                <c:pt idx="8">
                  <c:v>8.8857142857142861</c:v>
                </c:pt>
                <c:pt idx="9">
                  <c:v>8.7142857142857135</c:v>
                </c:pt>
                <c:pt idx="10">
                  <c:v>8.257142857142858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0-4BC7-8402-1A897848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753920"/>
        <c:axId val="330755456"/>
        <c:axId val="0"/>
      </c:bar3DChart>
      <c:catAx>
        <c:axId val="3307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0755456"/>
        <c:crosses val="autoZero"/>
        <c:auto val="1"/>
        <c:lblAlgn val="r"/>
        <c:lblOffset val="100"/>
        <c:noMultiLvlLbl val="0"/>
      </c:catAx>
      <c:valAx>
        <c:axId val="33075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075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3.12. Вы бы порекомендовали ПМФИ - филиале ФГБОУ ВО ВолгГМУ Минздрава России своим родственникам и знакомым, желающим обучаться в медицинском вузе?,%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'3,12'!$C$2:$C$11</c:f>
              <c:numCache>
                <c:formatCode>0.0</c:formatCode>
                <c:ptCount val="10"/>
                <c:pt idx="0">
                  <c:v>2.8571428571428572</c:v>
                </c:pt>
                <c:pt idx="1">
                  <c:v>5.7142857142857144</c:v>
                </c:pt>
                <c:pt idx="2">
                  <c:v>0</c:v>
                </c:pt>
                <c:pt idx="3">
                  <c:v>0</c:v>
                </c:pt>
                <c:pt idx="4">
                  <c:v>8.5714285714285712</c:v>
                </c:pt>
                <c:pt idx="5">
                  <c:v>2.8571428571428572</c:v>
                </c:pt>
                <c:pt idx="6">
                  <c:v>11.428571428571429</c:v>
                </c:pt>
                <c:pt idx="7">
                  <c:v>5.7142857142857144</c:v>
                </c:pt>
                <c:pt idx="8">
                  <c:v>2.8571428571428572</c:v>
                </c:pt>
                <c:pt idx="9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93-4CAE-95C8-0ECD244630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854784"/>
        <c:axId val="330857472"/>
        <c:axId val="0"/>
      </c:bar3DChart>
      <c:catAx>
        <c:axId val="330854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57472"/>
        <c:crosses val="autoZero"/>
        <c:auto val="1"/>
        <c:lblAlgn val="ctr"/>
        <c:lblOffset val="100"/>
        <c:noMultiLvlLbl val="0"/>
      </c:catAx>
      <c:valAx>
        <c:axId val="3308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'3,12'!$C$1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'3,12'!$C$2:$C$11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18.518518518518519</c:v>
                </c:pt>
                <c:pt idx="8">
                  <c:v>0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2-4E68-B0F8-5B27A5121B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894336"/>
        <c:axId val="330897280"/>
        <c:axId val="0"/>
      </c:bar3DChart>
      <c:catAx>
        <c:axId val="330894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97280"/>
        <c:crosses val="autoZero"/>
        <c:auto val="1"/>
        <c:lblAlgn val="ctr"/>
        <c:lblOffset val="100"/>
        <c:noMultiLvlLbl val="0"/>
      </c:catAx>
      <c:valAx>
        <c:axId val="33089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'1,2'!$C$1</c:f>
              <c:strCache>
                <c:ptCount val="1"/>
                <c:pt idx="0">
                  <c:v>Ответы, 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'1,2'!$C$2:$C$11</c:f>
              <c:numCache>
                <c:formatCode>0.0</c:formatCode>
                <c:ptCount val="10"/>
                <c:pt idx="0">
                  <c:v>0</c:v>
                </c:pt>
                <c:pt idx="1">
                  <c:v>3.7037037037037037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3.7037037037037037</c:v>
                </c:pt>
                <c:pt idx="6">
                  <c:v>3.7037037037037037</c:v>
                </c:pt>
                <c:pt idx="7">
                  <c:v>7.4074074074074074</c:v>
                </c:pt>
                <c:pt idx="8">
                  <c:v>3.7037037037037037</c:v>
                </c:pt>
                <c:pt idx="9">
                  <c:v>77.777777777777771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D2-4A84-9833-19BB31BDB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160320"/>
        <c:axId val="288678272"/>
        <c:axId val="0"/>
      </c:bar3DChart>
      <c:catAx>
        <c:axId val="235160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78272"/>
        <c:crosses val="autoZero"/>
        <c:auto val="1"/>
        <c:lblAlgn val="ctr"/>
        <c:lblOffset val="100"/>
        <c:noMultiLvlLbl val="0"/>
      </c:catAx>
      <c:valAx>
        <c:axId val="28867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16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718E-E365-4152-A2F8-E054D9A4240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DE2B-228D-47F3-B56B-DDFF8451E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D408E0-2EB6-4DDA-96B5-720445E4DBD3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2D826F-75C9-4340-B879-2536422BF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2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6600B-A8ED-B18E-4F21-E93CCFB6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0316C0-94DE-BC23-92CD-F25FD19AF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61CD58-8179-33A2-3272-5A2555CF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9B1AA-3045-4541-B570-20D98432FF21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911C0-67A3-2DC6-5545-4147D65E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96AA7F-36FE-BED1-C777-213BBA11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4142-0746-4FE0-ACAD-16A9C8AD96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088232" cy="8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434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08C8-5404-8D2A-6717-36024451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94AA65-EB0B-AF9D-D2DE-56A72F97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23831-4511-2D0F-8B2B-76512C09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DE5E2-E381-4A78-9775-6F0F2A827D62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B251FD-19D0-2A78-5CFF-80ED2BFC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B56A1B-FD1D-5FD1-9166-42421F1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E6220-C146-4841-BDBC-A346895FA3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584392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058AF3-205A-423C-83C5-FDD4C38F7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EF5AA8-1A6C-AA9A-8C28-592BA97D4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43752-EC48-D8A6-F593-1601040F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A03BC-683B-4729-957C-8CE09DD7BB53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47981-1413-C0A3-E964-BC06794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36F79D-5925-AD5C-A7BF-21F546BC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A0E40-4F77-4CE2-A8C8-FC9ABC844E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375752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078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BA0AE-316D-F58F-B8C2-7CB98E67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081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rgbClr val="07877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7B642F-59E6-F6B7-0691-A240EF9A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F78CE-A4FE-793B-6266-E3BF981B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E082E-D311-4F5D-A3F6-5FB642C28E2E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620BF7-452B-8F98-8A0A-80EB4295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EFC7D3-C684-E325-3DB5-165792CF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/>
          <a:srcRect r="55776"/>
          <a:stretch/>
        </p:blipFill>
        <p:spPr>
          <a:xfrm>
            <a:off x="7956376" y="5877272"/>
            <a:ext cx="648072" cy="6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50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90CF1-2DA1-54E1-09AC-FDF131CD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>
                <a:solidFill>
                  <a:srgbClr val="FFFFCC"/>
                </a:solidFill>
                <a:latin typeface="Alegreya Sans Medium" panose="000006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260770-C5C2-5073-A3A6-1E2E77C4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C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05E902-1F00-EA9D-F00B-B1B23C17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FA9BA-DC59-46B5-ADE9-713C3362A7A5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827CE4-6425-8D35-766A-B475290A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DFCB31-ED5C-5092-86DA-C0FB29FA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7E6CD-2ADC-47A1-AE86-12218A2E24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5586" y="6053440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186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6BACD-5EE0-4C50-52C0-81ACCCA6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614846-E63A-63C6-957D-AD8F8140A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BACE59-AA64-C885-C028-3F2A4A883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5FBE7F-3AC0-D9F6-B2A3-59E0614C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A9B52-CFFA-4109-8D70-7D9ACE50557E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7645C2-5881-1F4D-2341-10A45441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2DD821-015F-8880-8A66-4B0A7B1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49D9A-77B4-43D5-B056-C0F68480EE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8898" y="5984050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160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9294E-F709-2C6B-6E8E-53CD08BB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A35541-B6CA-A6E1-C8C1-3AA97A8C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CC74E6-FA27-AB39-AFC0-3CD0894CD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9AF69F-4C1D-8529-EC18-8E0F79E8C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A3965F-653D-EF25-1DD1-76DBEF23A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2D01EE-091F-45F0-BA37-5658DBFD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A7F82-AEE8-42F5-ACC9-C400DCC1E2B3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6AAC48-2229-C762-BEA5-5985314F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F45D45-E3ED-B8F3-FE35-CF6086C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22E2-B090-4365-A846-0B9E72735D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057" y="5988316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686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062DF-3142-44CE-113A-A2C61222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86C8BC-B647-EDDF-5C29-DD10AE31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1CC50-4D45-4EF6-B947-F119F1CE9415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76CE0E-F1C4-BE9F-0786-3BA8DF6E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8892F2-2575-551A-B859-0CB9220F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6B1A2-17D1-4178-A783-180D4C7072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1798" y="6095934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6146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4739D4-4E56-FFAD-E7DA-FB12D47D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A3F1D-D67D-42C2-A045-ADE563C9F334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405BCC-0AAA-DFBB-0AF0-1183D926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C8D0E7-5486-AFF3-28D8-C90F7D0C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376" y="6095934"/>
            <a:ext cx="7864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37433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6B9E2-E872-276A-1AE2-EE7CB719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4F97-D82E-8A48-CD0C-2F226C6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F42CDE-0EAB-CC2B-A12E-4E86D4FB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F3CFB1-47D6-042D-FB9F-96753D55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6D7AA-7720-4BE1-ABE3-60C4814EA0DA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6A83F3-68DD-FF67-F3AA-D2FF5494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4C3CDF-375A-3D7D-9DAB-0E02506F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0809-7DA2-4F30-B510-D03F007075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35941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DFF63-7EC2-1A32-0ABF-77632C55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59A69F-138A-0B4B-3125-E7882A841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DDD43F-025A-E708-C659-B194581B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53B3CC-8785-CC04-0017-CEBC7EA8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0C125-74EE-44C9-A551-FA496BF5CE05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15849E-7331-57C0-3C33-94C63AF9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F3D4AB-2C60-3843-BA84-6884FFED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C534E-6D8B-4DEE-84ED-587CC8135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609713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047A0-54CA-51ED-F138-12024C25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A03AE0-10C6-3536-A9E7-3FA0CDCB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8BC817-808A-09B5-6C3E-0D69D6AC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25B8B-2FD7-4D39-BE22-450F171858C1}" type="datetime1">
              <a:rPr lang="ru-RU" smtClean="0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9D102-624C-B809-D435-FA0D0D2F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DE262-EB15-8C76-362B-E665D5075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4BD34-888E-45B9-B25A-F7B841A797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12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rd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204864"/>
            <a:ext cx="6858000" cy="23876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Alegreya Sans Medium" pitchFamily="2" charset="0"/>
              </a:rPr>
              <a:t>Результаты оценки удовлетворенности обучающихся ПМФИ- филиала ФГБОУ ВО </a:t>
            </a:r>
            <a:r>
              <a:rPr lang="ru-RU" sz="3600" dirty="0" err="1">
                <a:latin typeface="Alegreya Sans Medium" pitchFamily="2" charset="0"/>
              </a:rPr>
              <a:t>ВолгГМУ</a:t>
            </a:r>
            <a:r>
              <a:rPr lang="ru-RU" sz="3600" dirty="0">
                <a:latin typeface="Alegreya Sans Medium" pitchFamily="2" charset="0"/>
              </a:rPr>
              <a:t> Минздрава России  качеством условий осуществления образовательной деятельности по программам ординатуры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719129" cy="57606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600" b="1" dirty="0" err="1">
                <a:solidFill>
                  <a:srgbClr val="FFF7EA"/>
                </a:solidFill>
                <a:latin typeface="Alegreya Sans Medium" panose="00000600000000000000" pitchFamily="2" charset="0"/>
              </a:rPr>
              <a:t>Житарь</a:t>
            </a:r>
            <a:r>
              <a:rPr lang="ru-RU" sz="2600" b="1" dirty="0">
                <a:solidFill>
                  <a:srgbClr val="FFF7EA"/>
                </a:solidFill>
                <a:latin typeface="Alegreya Sans Medium" panose="00000600000000000000" pitchFamily="2" charset="0"/>
              </a:rPr>
              <a:t> Б.Н.</a:t>
            </a:r>
          </a:p>
          <a:p>
            <a:pPr algn="l"/>
            <a:r>
              <a:rPr lang="ru-RU" dirty="0">
                <a:solidFill>
                  <a:srgbClr val="FFF7EA"/>
                </a:solidFill>
                <a:latin typeface="Alegreya Sans Medium" panose="00000600000000000000" pitchFamily="2" charset="0"/>
              </a:rPr>
              <a:t>декан факультета последипломного </a:t>
            </a:r>
            <a:r>
              <a:rPr lang="ru-RU" dirty="0" smtClean="0">
                <a:solidFill>
                  <a:srgbClr val="FFF7EA"/>
                </a:solidFill>
                <a:latin typeface="Alegreya Sans Medium" panose="00000600000000000000" pitchFamily="2" charset="0"/>
              </a:rPr>
              <a:t>образования ПМФИ – филиала ФГБОУ ВО ВолгГМУ Минздрава России</a:t>
            </a:r>
            <a:endParaRPr lang="ru-RU" dirty="0">
              <a:solidFill>
                <a:srgbClr val="FFF7EA"/>
              </a:solidFill>
              <a:latin typeface="Alegreya Sans Medium" panose="00000600000000000000" pitchFamily="2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10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F4EA7A0D-59D0-40D9-A776-F9E2F4AF3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46647"/>
              </p:ext>
            </p:extLst>
          </p:nvPr>
        </p:nvGraphicFramePr>
        <p:xfrm>
          <a:off x="755576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0E2D2C7-A65D-4A29-8FB6-785AD2692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8957"/>
              </p:ext>
            </p:extLst>
          </p:nvPr>
        </p:nvGraphicFramePr>
        <p:xfrm>
          <a:off x="755576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8B2DD8-B52C-9AEA-7A4B-380A1B183067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132F32-F000-9F75-AC19-C4460AB15E1E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8852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85851B9-FE6E-45FF-AF8E-A3AD3046F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40402"/>
              </p:ext>
            </p:extLst>
          </p:nvPr>
        </p:nvGraphicFramePr>
        <p:xfrm>
          <a:off x="611560" y="62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2AE0C1A-0642-416E-A7D1-7F22FDCE3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420900"/>
              </p:ext>
            </p:extLst>
          </p:nvPr>
        </p:nvGraphicFramePr>
        <p:xfrm>
          <a:off x="611560" y="3363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80F8A0-1338-B978-6A87-05CA3F2D3B5D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8E7CA0-27AE-CCA8-21BE-183DEF34BF32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92468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3702BB3-12FF-432F-9DD9-A8218AEBC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913565"/>
              </p:ext>
            </p:extLst>
          </p:nvPr>
        </p:nvGraphicFramePr>
        <p:xfrm>
          <a:off x="323528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7B702F3-969F-43F6-9E35-E9264462D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885950"/>
              </p:ext>
            </p:extLst>
          </p:nvPr>
        </p:nvGraphicFramePr>
        <p:xfrm>
          <a:off x="46754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BFE532-79B2-BBCB-44DC-0842713D9B2F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795352-0303-3C97-98BB-443A22964981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09890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48171"/>
              </p:ext>
            </p:extLst>
          </p:nvPr>
        </p:nvGraphicFramePr>
        <p:xfrm>
          <a:off x="251520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319745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14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4E54FB89-3D5A-DDFC-782C-4F9ED1328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35159"/>
              </p:ext>
            </p:extLst>
          </p:nvPr>
        </p:nvGraphicFramePr>
        <p:xfrm>
          <a:off x="1115616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0369583-5ACD-4F40-BFFA-3DE55F5C6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725387"/>
              </p:ext>
            </p:extLst>
          </p:nvPr>
        </p:nvGraphicFramePr>
        <p:xfrm>
          <a:off x="1115616" y="3613151"/>
          <a:ext cx="4572000" cy="167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E354D-969E-A8D4-8D87-DAA6936464C8}"/>
              </a:ext>
            </a:extLst>
          </p:cNvPr>
          <p:cNvSpPr txBox="1"/>
          <p:nvPr/>
        </p:nvSpPr>
        <p:spPr>
          <a:xfrm>
            <a:off x="5796136" y="1628800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E16EDF-927E-1498-4F59-B50245797A3F}"/>
              </a:ext>
            </a:extLst>
          </p:cNvPr>
          <p:cNvSpPr txBox="1"/>
          <p:nvPr/>
        </p:nvSpPr>
        <p:spPr>
          <a:xfrm>
            <a:off x="5796136" y="4293096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1753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15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317E4F2-6FEA-7009-D42D-A052B4F57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17821"/>
              </p:ext>
            </p:extLst>
          </p:nvPr>
        </p:nvGraphicFramePr>
        <p:xfrm>
          <a:off x="341784" y="1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0137FD-7927-495E-B5F5-DEA3CC1EB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98651"/>
              </p:ext>
            </p:extLst>
          </p:nvPr>
        </p:nvGraphicFramePr>
        <p:xfrm>
          <a:off x="4788024" y="1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1468694D-E5B7-49F3-B7B9-603FC6EBB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671308"/>
              </p:ext>
            </p:extLst>
          </p:nvPr>
        </p:nvGraphicFramePr>
        <p:xfrm>
          <a:off x="216024" y="34292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28D914-4A13-4BFC-2745-B8FD5EF8024D}"/>
              </a:ext>
            </a:extLst>
          </p:cNvPr>
          <p:cNvSpPr txBox="1"/>
          <p:nvPr/>
        </p:nvSpPr>
        <p:spPr>
          <a:xfrm>
            <a:off x="2686051" y="2931840"/>
            <a:ext cx="512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3BF49-E0F2-F945-E1DA-97369E6C2372}"/>
              </a:ext>
            </a:extLst>
          </p:cNvPr>
          <p:cNvSpPr txBox="1"/>
          <p:nvPr/>
        </p:nvSpPr>
        <p:spPr>
          <a:xfrm>
            <a:off x="2686050" y="6267488"/>
            <a:ext cx="512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9942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2. Оцените, пожалуйста, насколько Вы удовлетворены доброжелательностью и вежливостью сотрудников ПМФИ</a:t>
            </a:r>
          </a:p>
        </p:txBody>
      </p:sp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16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7589016-6987-4BF6-894B-5732589FD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433911"/>
              </p:ext>
            </p:extLst>
          </p:nvPr>
        </p:nvGraphicFramePr>
        <p:xfrm>
          <a:off x="323528" y="1340768"/>
          <a:ext cx="453650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8122E6E-0F76-4DF9-B178-BF51403E1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601745"/>
              </p:ext>
            </p:extLst>
          </p:nvPr>
        </p:nvGraphicFramePr>
        <p:xfrm>
          <a:off x="323528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E7169-1CC4-F313-7293-11872D832C5C}"/>
              </a:ext>
            </a:extLst>
          </p:cNvPr>
          <p:cNvSpPr txBox="1"/>
          <p:nvPr/>
        </p:nvSpPr>
        <p:spPr>
          <a:xfrm>
            <a:off x="5076056" y="2204864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3E87A6-3036-9F0C-8C9D-86796DFBE725}"/>
              </a:ext>
            </a:extLst>
          </p:cNvPr>
          <p:cNvSpPr txBox="1"/>
          <p:nvPr/>
        </p:nvSpPr>
        <p:spPr>
          <a:xfrm>
            <a:off x="5076054" y="5229200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69439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B842B61E-EBAE-45D2-8731-A8A151C5C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54479"/>
              </p:ext>
            </p:extLst>
          </p:nvPr>
        </p:nvGraphicFramePr>
        <p:xfrm>
          <a:off x="899592" y="2606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CF40D833-F233-4FB7-A1A3-6144E2FEA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799875"/>
              </p:ext>
            </p:extLst>
          </p:nvPr>
        </p:nvGraphicFramePr>
        <p:xfrm>
          <a:off x="89959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93B861-1935-570E-F31A-D933A5E3CF8F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4A45F2-DA49-BE39-B0CA-D54E8FAA53AF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41890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A727149B-875A-4D82-964D-A608D0381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351909"/>
              </p:ext>
            </p:extLst>
          </p:nvPr>
        </p:nvGraphicFramePr>
        <p:xfrm>
          <a:off x="539552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0EF9AB6-E99E-49A3-95B1-2402F0032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14076"/>
              </p:ext>
            </p:extLst>
          </p:nvPr>
        </p:nvGraphicFramePr>
        <p:xfrm>
          <a:off x="611560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2DAF9-1996-B007-7EAC-1AFE07BAB95E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1EE275-8F96-9464-A992-DB35AF0EE6B4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2471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19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41E7383-B042-4149-96EF-6103166F2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53581"/>
              </p:ext>
            </p:extLst>
          </p:nvPr>
        </p:nvGraphicFramePr>
        <p:xfrm>
          <a:off x="611560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0111B1A-5B03-4D55-8DCD-CD6395CB4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7960"/>
              </p:ext>
            </p:extLst>
          </p:nvPr>
        </p:nvGraphicFramePr>
        <p:xfrm>
          <a:off x="755576" y="34328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1E8DFD-F5EE-8FC2-218B-2529CB9E2378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8E6EA5-ED5E-8FD0-9FC6-641D71157BA9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59860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Доля обучающихся по программам ординатуры, принимавших участие в анкетировании</a:t>
            </a: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E7E85-2CFF-406A-BA72-7146AACF8F2F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03BF82E-30C2-19A9-3699-4759250C6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191462"/>
              </p:ext>
            </p:extLst>
          </p:nvPr>
        </p:nvGraphicFramePr>
        <p:xfrm>
          <a:off x="0" y="2708920"/>
          <a:ext cx="3933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5A54C40-C6B0-41E9-8938-4CB2444C6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284336"/>
              </p:ext>
            </p:extLst>
          </p:nvPr>
        </p:nvGraphicFramePr>
        <p:xfrm>
          <a:off x="1691680" y="1412776"/>
          <a:ext cx="19259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5A21DD7-9D1F-4BF0-AC41-B97945457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78020"/>
              </p:ext>
            </p:extLst>
          </p:nvPr>
        </p:nvGraphicFramePr>
        <p:xfrm>
          <a:off x="4355976" y="3356992"/>
          <a:ext cx="4538112" cy="314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E658538-62FC-45CA-A694-8FA6AB3EF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13173"/>
              </p:ext>
            </p:extLst>
          </p:nvPr>
        </p:nvGraphicFramePr>
        <p:xfrm>
          <a:off x="179512" y="3098685"/>
          <a:ext cx="4572000" cy="349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1A1E79A2-1279-410E-961E-B91E05FCE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231431"/>
              </p:ext>
            </p:extLst>
          </p:nvPr>
        </p:nvGraphicFramePr>
        <p:xfrm>
          <a:off x="4031432" y="1412776"/>
          <a:ext cx="5112568" cy="16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20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BB02489-B8C9-4E17-8F42-F7C4D1AD3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26288"/>
              </p:ext>
            </p:extLst>
          </p:nvPr>
        </p:nvGraphicFramePr>
        <p:xfrm>
          <a:off x="683568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E0C98FD-127E-417D-A9FE-DF7BB5414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557745"/>
              </p:ext>
            </p:extLst>
          </p:nvPr>
        </p:nvGraphicFramePr>
        <p:xfrm>
          <a:off x="683568" y="3566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364ADE-C782-20A6-C83D-618C51227BA3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C1E1DD-6328-DF43-9715-C445548BE0B5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98878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21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EF39E0B-1637-44CB-A2FB-CAC24033E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101144"/>
              </p:ext>
            </p:extLst>
          </p:nvPr>
        </p:nvGraphicFramePr>
        <p:xfrm>
          <a:off x="611560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84A7CCC-4202-4046-880D-93B79EB03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39432"/>
              </p:ext>
            </p:extLst>
          </p:nvPr>
        </p:nvGraphicFramePr>
        <p:xfrm>
          <a:off x="611560" y="3420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F78F33-0F9F-43BA-E2BB-151B80C080B3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7C28E5-3776-3896-68D9-0A7A0D550D2E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37907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22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4DCA124-F992-4DD8-BD87-53775DF46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96817"/>
              </p:ext>
            </p:extLst>
          </p:nvPr>
        </p:nvGraphicFramePr>
        <p:xfrm>
          <a:off x="323528" y="260648"/>
          <a:ext cx="5814060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BD3D6C7C-1228-459C-97A4-7905E025C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3224"/>
              </p:ext>
            </p:extLst>
          </p:nvPr>
        </p:nvGraphicFramePr>
        <p:xfrm>
          <a:off x="322716" y="4005064"/>
          <a:ext cx="5814060" cy="27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9D587F-6A76-9F98-A5F9-5060CE04B492}"/>
              </a:ext>
            </a:extLst>
          </p:cNvPr>
          <p:cNvSpPr txBox="1"/>
          <p:nvPr/>
        </p:nvSpPr>
        <p:spPr>
          <a:xfrm>
            <a:off x="5796136" y="1628800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5C1FC9-BE50-5D18-745B-2A0ABB34B1C0}"/>
              </a:ext>
            </a:extLst>
          </p:cNvPr>
          <p:cNvSpPr txBox="1"/>
          <p:nvPr/>
        </p:nvSpPr>
        <p:spPr>
          <a:xfrm>
            <a:off x="5796135" y="4918530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13016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23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DA61463-E730-4F48-B5F2-5E79BDF61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93843"/>
              </p:ext>
            </p:extLst>
          </p:nvPr>
        </p:nvGraphicFramePr>
        <p:xfrm>
          <a:off x="280931" y="44624"/>
          <a:ext cx="5731229" cy="355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104C3A9-9AF7-41AA-AA23-B2DC2963C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0085"/>
              </p:ext>
            </p:extLst>
          </p:nvPr>
        </p:nvGraphicFramePr>
        <p:xfrm>
          <a:off x="251520" y="3328108"/>
          <a:ext cx="5731229" cy="355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9B7617-6A37-383F-8EF7-4CFDBAE2CAD0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768BA5-FF3D-AB75-1C44-00CAF9ECB66F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30684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24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30889DB-2C75-49FB-B206-4C8556DA6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31764"/>
              </p:ext>
            </p:extLst>
          </p:nvPr>
        </p:nvGraphicFramePr>
        <p:xfrm>
          <a:off x="323528" y="229736"/>
          <a:ext cx="5184576" cy="319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E2C804A-DFC3-4B5F-B03E-C6C7A3602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725439"/>
              </p:ext>
            </p:extLst>
          </p:nvPr>
        </p:nvGraphicFramePr>
        <p:xfrm>
          <a:off x="323528" y="3326080"/>
          <a:ext cx="5184576" cy="319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D5496E-7171-5BE1-0A98-F3A9DB86A7F1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2F5CE7-34C9-9879-D252-7F702C5EC959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13761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25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8C26649-0BE8-4D66-88F9-418CB5301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924985"/>
              </p:ext>
            </p:extLst>
          </p:nvPr>
        </p:nvGraphicFramePr>
        <p:xfrm>
          <a:off x="251520" y="260648"/>
          <a:ext cx="5400600" cy="29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0AC2B9A-C9BA-48E7-B53D-FD17ECEE6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529862"/>
              </p:ext>
            </p:extLst>
          </p:nvPr>
        </p:nvGraphicFramePr>
        <p:xfrm>
          <a:off x="251520" y="3429000"/>
          <a:ext cx="5400600" cy="290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A1210C-5440-467A-7328-7394E51F013E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4BDDEC-7127-5AB7-3D0E-A991824BBD20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7939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26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B618F4D9-6959-4665-8624-51509C8C6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148911"/>
              </p:ext>
            </p:extLst>
          </p:nvPr>
        </p:nvGraphicFramePr>
        <p:xfrm>
          <a:off x="323528" y="260648"/>
          <a:ext cx="5310004" cy="27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50E393C-C4A3-4BF3-A738-27DA8B1C9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02267"/>
              </p:ext>
            </p:extLst>
          </p:nvPr>
        </p:nvGraphicFramePr>
        <p:xfrm>
          <a:off x="395536" y="3429000"/>
          <a:ext cx="5310004" cy="27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76542D-D251-EF4E-D113-42484E855371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9BC5AA-0E6D-9D67-F24D-EA6D7CD3F95A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1233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27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88AE601-6D3F-461D-95F9-A893466C3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432777"/>
              </p:ext>
            </p:extLst>
          </p:nvPr>
        </p:nvGraphicFramePr>
        <p:xfrm>
          <a:off x="395536" y="260648"/>
          <a:ext cx="5454020" cy="283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6035625-F0E0-44EE-9EB3-6710FA657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572861"/>
              </p:ext>
            </p:extLst>
          </p:nvPr>
        </p:nvGraphicFramePr>
        <p:xfrm>
          <a:off x="395536" y="3429000"/>
          <a:ext cx="5454020" cy="283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0572A7-54FC-AAF6-06F4-254E6D99A98D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8753F5-AA4D-B77D-1528-D8D0702D5185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65422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28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E2679768-2E50-40B0-904A-E0E32D492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128742"/>
              </p:ext>
            </p:extLst>
          </p:nvPr>
        </p:nvGraphicFramePr>
        <p:xfrm>
          <a:off x="395536" y="404664"/>
          <a:ext cx="5454020" cy="26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570107F-947D-4785-A892-0F324F14A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047450"/>
              </p:ext>
            </p:extLst>
          </p:nvPr>
        </p:nvGraphicFramePr>
        <p:xfrm>
          <a:off x="395536" y="3501008"/>
          <a:ext cx="5454020" cy="26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D7DEA2-AB69-7497-62D9-F60852688574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DEDCAD-D97B-B409-1BCA-4D3D0BCADC46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18294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29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AE26E4C-2706-47CA-AA15-D990C0681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379703"/>
              </p:ext>
            </p:extLst>
          </p:nvPr>
        </p:nvGraphicFramePr>
        <p:xfrm>
          <a:off x="323528" y="260648"/>
          <a:ext cx="6019800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4E026CB-6047-48A4-84A8-C8CED09A1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782010"/>
              </p:ext>
            </p:extLst>
          </p:nvPr>
        </p:nvGraphicFramePr>
        <p:xfrm>
          <a:off x="323528" y="3887768"/>
          <a:ext cx="6019798" cy="278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AE209-D6E7-91B9-8730-8B4E3103A9BF}"/>
              </a:ext>
            </a:extLst>
          </p:cNvPr>
          <p:cNvSpPr txBox="1"/>
          <p:nvPr/>
        </p:nvSpPr>
        <p:spPr>
          <a:xfrm>
            <a:off x="6343327" y="1628801"/>
            <a:ext cx="262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C04A1F-5F36-2749-9BCC-2E003ACA7B0A}"/>
              </a:ext>
            </a:extLst>
          </p:cNvPr>
          <p:cNvSpPr txBox="1"/>
          <p:nvPr/>
        </p:nvSpPr>
        <p:spPr>
          <a:xfrm>
            <a:off x="6343326" y="4918530"/>
            <a:ext cx="262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2737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1190A-2937-4E4C-8BE8-35B565B7871A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3422BABE-2D65-1D4B-4C1E-03F55D3D8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581865"/>
              </p:ext>
            </p:extLst>
          </p:nvPr>
        </p:nvGraphicFramePr>
        <p:xfrm>
          <a:off x="467544" y="260648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A7F9B58-52EB-44D1-9833-C5247C2E1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074884"/>
              </p:ext>
            </p:extLst>
          </p:nvPr>
        </p:nvGraphicFramePr>
        <p:xfrm>
          <a:off x="467544" y="3486592"/>
          <a:ext cx="4824536" cy="31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192B54-04C6-136F-88B2-20749A02DC24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2022FF-7053-2CA5-663C-B61EF2054DE7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711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13273"/>
              </p:ext>
            </p:extLst>
          </p:nvPr>
        </p:nvGraphicFramePr>
        <p:xfrm>
          <a:off x="251520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71023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3. Оцените, пожалуйста, насколько Вы удовлетворены условиями ведения образовательной деятельности вузом</a:t>
            </a:r>
          </a:p>
        </p:txBody>
      </p:sp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31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5392B73-79AD-4D4D-888C-DD98E552C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448446"/>
              </p:ext>
            </p:extLst>
          </p:nvPr>
        </p:nvGraphicFramePr>
        <p:xfrm>
          <a:off x="628650" y="1243405"/>
          <a:ext cx="4735438" cy="247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B03D078-4847-4C6D-9F88-82FC751C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849314"/>
              </p:ext>
            </p:extLst>
          </p:nvPr>
        </p:nvGraphicFramePr>
        <p:xfrm>
          <a:off x="628650" y="3921641"/>
          <a:ext cx="4663430" cy="243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8EA278-3B45-ED8B-12CB-9E9375461CE0}"/>
              </a:ext>
            </a:extLst>
          </p:cNvPr>
          <p:cNvSpPr txBox="1"/>
          <p:nvPr/>
        </p:nvSpPr>
        <p:spPr>
          <a:xfrm>
            <a:off x="5603642" y="234888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548B54-12B9-E4ED-DD2E-C53672103060}"/>
              </a:ext>
            </a:extLst>
          </p:cNvPr>
          <p:cNvSpPr txBox="1"/>
          <p:nvPr/>
        </p:nvSpPr>
        <p:spPr>
          <a:xfrm>
            <a:off x="5603641" y="5085184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36457"/>
      </p:ext>
    </p:extLst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32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FC5F4D5-B330-49D1-9FCC-7A78A92C2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70856"/>
              </p:ext>
            </p:extLst>
          </p:nvPr>
        </p:nvGraphicFramePr>
        <p:xfrm>
          <a:off x="395536" y="116632"/>
          <a:ext cx="5526028" cy="26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4E3467EC-F0B0-4188-8B06-A3478D297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241472"/>
              </p:ext>
            </p:extLst>
          </p:nvPr>
        </p:nvGraphicFramePr>
        <p:xfrm>
          <a:off x="395536" y="3429000"/>
          <a:ext cx="5526028" cy="26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8013A7-E212-14F3-D7B9-D7B909D649A5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BABDD9-2DC1-98FA-A246-AD1C45EAA031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0588"/>
      </p:ext>
    </p:extLst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33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4F7F77FD-E382-4FD5-B3F7-6842C2BCE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308239"/>
              </p:ext>
            </p:extLst>
          </p:nvPr>
        </p:nvGraphicFramePr>
        <p:xfrm>
          <a:off x="395536" y="496645"/>
          <a:ext cx="5310004" cy="283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0BE4CE1-D30B-4C87-B15E-3A181797D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05768"/>
              </p:ext>
            </p:extLst>
          </p:nvPr>
        </p:nvGraphicFramePr>
        <p:xfrm>
          <a:off x="369369" y="3520981"/>
          <a:ext cx="5310004" cy="283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EBD386-A856-379B-8DEE-859EA416A068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8DF1DC-3427-25CE-0162-0F7992C77A23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7543"/>
      </p:ext>
    </p:extLst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34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AC850F4C-BBED-431F-9883-34F1CDF05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716259"/>
              </p:ext>
            </p:extLst>
          </p:nvPr>
        </p:nvGraphicFramePr>
        <p:xfrm>
          <a:off x="251520" y="332656"/>
          <a:ext cx="5598036" cy="27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C5B5C6D-160D-4BE8-9E6E-DAB3B2A17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116630"/>
              </p:ext>
            </p:extLst>
          </p:nvPr>
        </p:nvGraphicFramePr>
        <p:xfrm>
          <a:off x="179512" y="3645024"/>
          <a:ext cx="5598036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CD0CA-8436-06F5-E414-38628B222A26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A38A90-901C-D074-AC7F-966048786798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5090"/>
      </p:ext>
    </p:extLst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35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786612C6-6302-403E-862F-328290E09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391683"/>
              </p:ext>
            </p:extLst>
          </p:nvPr>
        </p:nvGraphicFramePr>
        <p:xfrm>
          <a:off x="507301" y="116632"/>
          <a:ext cx="5382012" cy="305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22DE9ED-6FA0-463A-9BB0-60AE0DA04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757726"/>
              </p:ext>
            </p:extLst>
          </p:nvPr>
        </p:nvGraphicFramePr>
        <p:xfrm>
          <a:off x="507301" y="3645024"/>
          <a:ext cx="5288835" cy="288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BC34B1-4896-BDE2-4B96-2A192CA977B5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A24385-3CC4-3329-4DA5-C476FDC517A7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3659"/>
      </p:ext>
    </p:extLst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36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D2BEEE9-2848-4916-A153-A7966E3CB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624032"/>
              </p:ext>
            </p:extLst>
          </p:nvPr>
        </p:nvGraphicFramePr>
        <p:xfrm>
          <a:off x="323528" y="476672"/>
          <a:ext cx="5454020" cy="27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6EEF0CC-604A-44F7-92E4-B3E2F9FCB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129626"/>
              </p:ext>
            </p:extLst>
          </p:nvPr>
        </p:nvGraphicFramePr>
        <p:xfrm>
          <a:off x="303852" y="3573016"/>
          <a:ext cx="5348268" cy="26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8DB7BC-D1C3-FD5F-8FC3-0C9AA93F9905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4FC232-7D41-DC09-3D97-68FC8D723D1D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40596"/>
      </p:ext>
    </p:extLst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37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C351259-0A45-4690-A246-88CA7ADE9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82277"/>
              </p:ext>
            </p:extLst>
          </p:nvPr>
        </p:nvGraphicFramePr>
        <p:xfrm>
          <a:off x="251520" y="332656"/>
          <a:ext cx="5310004" cy="283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5FDC73A-9CC7-4ED4-831C-CB0F3FAA7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3709"/>
              </p:ext>
            </p:extLst>
          </p:nvPr>
        </p:nvGraphicFramePr>
        <p:xfrm>
          <a:off x="215820" y="3429001"/>
          <a:ext cx="5220276" cy="269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DF66B0-DD82-2309-A071-FC3F89090C6E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BA1BB6-CAA3-F31E-4376-9DD29BDBC850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67481"/>
      </p:ext>
    </p:extLst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38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E4C3BBF6-3DA1-438F-91AA-366714AD5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38666"/>
              </p:ext>
            </p:extLst>
          </p:nvPr>
        </p:nvGraphicFramePr>
        <p:xfrm>
          <a:off x="323528" y="260648"/>
          <a:ext cx="5454020" cy="298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5CA323C-579B-489F-987B-9CFD2811D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496373"/>
              </p:ext>
            </p:extLst>
          </p:nvPr>
        </p:nvGraphicFramePr>
        <p:xfrm>
          <a:off x="179512" y="3556484"/>
          <a:ext cx="5454020" cy="298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D51B22-713F-62DE-D89B-D230EDABFC65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F79FE9-4FA8-93BA-963D-3E87B5E895C9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0859"/>
      </p:ext>
    </p:extLst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39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F12A6539-B179-4246-B610-6EBB895D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975066"/>
              </p:ext>
            </p:extLst>
          </p:nvPr>
        </p:nvGraphicFramePr>
        <p:xfrm>
          <a:off x="251520" y="6085"/>
          <a:ext cx="5418524" cy="291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B39DE80-DD9C-4296-82FA-FFC45E05A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89000"/>
              </p:ext>
            </p:extLst>
          </p:nvPr>
        </p:nvGraphicFramePr>
        <p:xfrm>
          <a:off x="179512" y="3284984"/>
          <a:ext cx="5418524" cy="291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73B471-CDCE-74A0-E0C6-9388B176E773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0A8ECA-5C6B-BF13-E689-E8F6F24B9635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5981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1190A-2937-4E4C-8BE8-35B565B7871A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9BE834C-30D3-344F-24D6-46940AC0D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347129"/>
              </p:ext>
            </p:extLst>
          </p:nvPr>
        </p:nvGraphicFramePr>
        <p:xfrm>
          <a:off x="539552" y="476672"/>
          <a:ext cx="48965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7CE16C5-759C-437A-A7C6-80BFA7266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63644"/>
              </p:ext>
            </p:extLst>
          </p:nvPr>
        </p:nvGraphicFramePr>
        <p:xfrm>
          <a:off x="539552" y="3356992"/>
          <a:ext cx="48965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2C3780-BFBA-B2A6-D405-A6B125EADF3F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3243E-939A-0EAA-B534-D4AA10C92715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8664"/>
      </p:ext>
    </p:extLst>
  </p:cSld>
  <p:clrMapOvr>
    <a:masterClrMapping/>
  </p:clrMapOvr>
  <p:transition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40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A0CFFDD-ABDC-4775-B194-B85E1A47A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05197"/>
              </p:ext>
            </p:extLst>
          </p:nvPr>
        </p:nvGraphicFramePr>
        <p:xfrm>
          <a:off x="395536" y="332656"/>
          <a:ext cx="5310004" cy="255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AB5B2D5-4CCC-4FC1-A095-AD35692AF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190382"/>
              </p:ext>
            </p:extLst>
          </p:nvPr>
        </p:nvGraphicFramePr>
        <p:xfrm>
          <a:off x="375860" y="2999494"/>
          <a:ext cx="5310004" cy="255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BD525C-C100-BBD5-BDC0-015C9C6CB4C2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C63A5C-712C-D38C-3827-DFD3E0AC8B4B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8938"/>
      </p:ext>
    </p:extLst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41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FD7B9E64-EE69-425A-8CD8-A77D96AA9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39443"/>
              </p:ext>
            </p:extLst>
          </p:nvPr>
        </p:nvGraphicFramePr>
        <p:xfrm>
          <a:off x="179512" y="116632"/>
          <a:ext cx="6019800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7AD29928-7859-4724-95BA-93F47BBD8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34029"/>
              </p:ext>
            </p:extLst>
          </p:nvPr>
        </p:nvGraphicFramePr>
        <p:xfrm>
          <a:off x="611560" y="3645024"/>
          <a:ext cx="5616624" cy="278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3CD924-A9EE-3E68-1334-0E08E9EC1FDF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38520F-836B-1838-AE7F-D63B638864A8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21845"/>
      </p:ext>
    </p:extLst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A5F-C910-4E49-A41D-84C176E03AD0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240733"/>
              </p:ext>
            </p:extLst>
          </p:nvPr>
        </p:nvGraphicFramePr>
        <p:xfrm>
          <a:off x="323528" y="404664"/>
          <a:ext cx="8640960" cy="60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146953"/>
      </p:ext>
    </p:extLst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43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595CC0F-F3AD-45E2-A857-47D6636EC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541600"/>
              </p:ext>
            </p:extLst>
          </p:nvPr>
        </p:nvGraphicFramePr>
        <p:xfrm>
          <a:off x="213589" y="116632"/>
          <a:ext cx="5326325" cy="304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42DCEB7-D71D-428D-9A0A-E50C7B406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92907"/>
              </p:ext>
            </p:extLst>
          </p:nvPr>
        </p:nvGraphicFramePr>
        <p:xfrm>
          <a:off x="323529" y="3645024"/>
          <a:ext cx="5112568" cy="283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0DCD7E-8610-2BF9-5913-E9838ABCACFE}"/>
              </a:ext>
            </a:extLst>
          </p:cNvPr>
          <p:cNvSpPr txBox="1"/>
          <p:nvPr/>
        </p:nvSpPr>
        <p:spPr>
          <a:xfrm>
            <a:off x="5982749" y="1628800"/>
            <a:ext cx="29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245E79-3050-7BA4-3C22-36BEB24BB037}"/>
              </a:ext>
            </a:extLst>
          </p:cNvPr>
          <p:cNvSpPr txBox="1"/>
          <p:nvPr/>
        </p:nvSpPr>
        <p:spPr>
          <a:xfrm>
            <a:off x="5982748" y="491853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9516"/>
      </p:ext>
    </p:extLst>
  </p:cSld>
  <p:clrMapOvr>
    <a:masterClrMapping/>
  </p:clrMapOvr>
  <p:transition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00729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7645E-A22A-45D4-9D61-3DAFADF8C753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360716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5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8869CD16-6FDA-C121-A098-88E7AF06B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27185"/>
              </p:ext>
            </p:extLst>
          </p:nvPr>
        </p:nvGraphicFramePr>
        <p:xfrm>
          <a:off x="827584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9305A8C-EC3A-4D24-B3B6-B01E46ED5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558476"/>
              </p:ext>
            </p:extLst>
          </p:nvPr>
        </p:nvGraphicFramePr>
        <p:xfrm>
          <a:off x="854967" y="36131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783A33-7890-D134-23D3-90AC5A036F04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999363-1466-BB9B-E6D9-AC3EB09950C7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6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E319A38-3E13-887C-633B-54AC9105B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09783"/>
              </p:ext>
            </p:extLst>
          </p:nvPr>
        </p:nvGraphicFramePr>
        <p:xfrm>
          <a:off x="251520" y="332656"/>
          <a:ext cx="47525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C32872A-1F4F-4982-95E3-CB4772975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44795"/>
              </p:ext>
            </p:extLst>
          </p:nvPr>
        </p:nvGraphicFramePr>
        <p:xfrm>
          <a:off x="539552" y="36320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2D1B61-801B-C3D2-6867-FC86EEEA826D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9D2F6D-BD82-F036-47E7-96C1FAA4724D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2305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7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8D17D3E-452E-4D78-A12B-0BE763214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06259"/>
              </p:ext>
            </p:extLst>
          </p:nvPr>
        </p:nvGraphicFramePr>
        <p:xfrm>
          <a:off x="198581" y="404664"/>
          <a:ext cx="4840963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CEEE96A-6931-4B13-8ADD-09546D174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800353"/>
              </p:ext>
            </p:extLst>
          </p:nvPr>
        </p:nvGraphicFramePr>
        <p:xfrm>
          <a:off x="198581" y="3376087"/>
          <a:ext cx="5148064" cy="299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27870-E4B9-6CF3-B3AC-6EF7B93550D5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D74193-02A1-FF70-C971-79BBA7D3F3F7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9977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109238F-A7EB-4126-B842-C28345AAE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40792"/>
              </p:ext>
            </p:extLst>
          </p:nvPr>
        </p:nvGraphicFramePr>
        <p:xfrm>
          <a:off x="251520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2CB0244-FDDE-4C35-901D-A8115EFBB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18998"/>
              </p:ext>
            </p:extLst>
          </p:nvPr>
        </p:nvGraphicFramePr>
        <p:xfrm>
          <a:off x="271348" y="35867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6CB3CD-FD7F-FB22-FAE0-768B039B6ED0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EB1D43-CFDD-F739-EF3E-8824716075FE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5489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E1579-C1E3-4546-B66E-FAF68D852AC7}" type="slidenum">
              <a:rPr lang="ru-RU" altLang="ru-RU" smtClean="0"/>
              <a:pPr/>
              <a:t>9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ED8AD0B-DB8B-406B-8C81-862A8AE75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20758"/>
              </p:ext>
            </p:extLst>
          </p:nvPr>
        </p:nvGraphicFramePr>
        <p:xfrm>
          <a:off x="683568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982670F-91D7-4F2E-9DA9-8F2084C1A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934584"/>
              </p:ext>
            </p:extLst>
          </p:nvPr>
        </p:nvGraphicFramePr>
        <p:xfrm>
          <a:off x="683568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5E048C-FA82-EC45-0CD6-D8A363E32406}"/>
              </a:ext>
            </a:extLst>
          </p:cNvPr>
          <p:cNvSpPr txBox="1"/>
          <p:nvPr/>
        </p:nvSpPr>
        <p:spPr>
          <a:xfrm>
            <a:off x="5436096" y="1521658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31.08.01 Клиническая медицина (стоматология)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106E52-616A-A8E8-6443-2DBFC6991B36}"/>
              </a:ext>
            </a:extLst>
          </p:cNvPr>
          <p:cNvSpPr txBox="1"/>
          <p:nvPr/>
        </p:nvSpPr>
        <p:spPr>
          <a:xfrm>
            <a:off x="5436095" y="485730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33.08.00 Фармация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3573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FFF7EA"/>
      </a:dk1>
      <a:lt1>
        <a:srgbClr val="FFF7EA"/>
      </a:lt1>
      <a:dk2>
        <a:srgbClr val="44546A"/>
      </a:dk2>
      <a:lt2>
        <a:srgbClr val="E7E6E6"/>
      </a:lt2>
      <a:accent1>
        <a:srgbClr val="E5C78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ustin Cyr 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926</Words>
  <Application>Microsoft Office PowerPoint</Application>
  <PresentationFormat>Экран (4:3)</PresentationFormat>
  <Paragraphs>170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Результаты оценки удовлетворенности обучающихся ПМФИ- филиала ФГБОУ ВО ВолгГМУ Минздрава России  качеством условий осуществления образовательной деятельности по программам ординатуры</vt:lpstr>
      <vt:lpstr>Доля обучающихся по программам ординатуры, принимавших участие в анкетировании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Оцените, пожалуйста, насколько Вы удовлетворены доброжелательностью и вежливостью сотрудников ПМФИ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Оцените, пожалуйста, насколько Вы удовлетворены условиями ведения образовательной деятельности вузом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 Волгоградский государственный медицинский университет Министерства здравоохранения Российской Федерации</dc:title>
  <dc:creator>Admin</dc:creator>
  <cp:lastModifiedBy>Пользователь Windows</cp:lastModifiedBy>
  <cp:revision>188</cp:revision>
  <cp:lastPrinted>2020-12-15T09:54:44Z</cp:lastPrinted>
  <dcterms:created xsi:type="dcterms:W3CDTF">2015-04-03T07:36:31Z</dcterms:created>
  <dcterms:modified xsi:type="dcterms:W3CDTF">2023-10-26T14:07:13Z</dcterms:modified>
</cp:coreProperties>
</file>