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98" r:id="rId2"/>
    <p:sldId id="256" r:id="rId3"/>
    <p:sldId id="29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6699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7927-3CF6-427A-BE82-9BD10D4E0F35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07F0-2C6A-4BAF-9952-F0AB377A8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3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0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3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4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4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07F0-2C6A-4BAF-9952-F0AB377A88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1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95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50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5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3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7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5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007F0-2C6A-4BAF-9952-F0AB377A8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7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6DD4D6-7631-61FF-104A-CD921B69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8538A6-69E5-F623-1637-7473000E7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DE75E2-40A8-D886-149C-DEFED42E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939E84-96BD-BCAE-1129-BEC851E7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08E3F9-F471-E297-0489-49C0AD9E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DD5E05-B52D-08A0-A092-633C6AAD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275E18-856D-50F2-3303-50F2417E4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6B0D51-E6ED-758A-E819-C45710E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2477FC-BEB6-D7E6-312A-1DAF846C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C45D46-6F74-484A-8B51-9D8B9A71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8C0EE60-4D1F-5A7A-1101-99DFE220A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20DE2DF-1FA3-E972-0ADB-A8F9B9195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3EFD4F-6590-8E82-F278-1BB064B0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6A4415-A512-0DD7-BDAC-6A954D17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F11BE6-60FA-4F93-E008-6E905397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424DA5-65C4-4442-D088-01549219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42F304-3487-A050-156A-65B78DD81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8120E0-A002-8D0F-5127-B9153837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B81953-82E4-2DB5-82A9-488F4E9D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CD4B49-F9C4-D075-8785-F4BADAD1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AD1478-971F-4EF9-9C52-885A5713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6DE4A4-7C53-D5E9-57CE-9E03AE124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46F725-557E-3A38-ABE2-B019F6FC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89231E-32D5-ABFC-E110-542B3BC1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D695F9-8CA3-6FD5-2158-5F39EF60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BE852-6890-6532-8CAC-E9EEBCD2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190523-A0D4-0BC8-6CC2-ACFC3BA00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249B1C-8E6C-39F6-3394-7699B99E5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C4CCB7-0FFD-C12A-4E3F-50C103E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5220AE-5AC5-C135-0D1B-A8525F90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F55F12-E985-43AE-E61E-7090D401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309FF-E5A1-2970-3178-7F4B30FF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2A45DB-3995-B4BA-3B47-5AD7B1873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21402C-D1FF-3C7C-86DE-E01B1C523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A8AFC75-D81B-2EC3-1C5D-187440A8E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8DA9FC-3A39-71E2-4238-FC04CAEE0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BCC67E9-1313-991D-FBC6-9E4C2E38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673E291-27B6-7EE8-E635-336BD345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7D6EBD1-4FF2-833F-D09F-A0BEF9AD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AE7D41-0203-5A9E-EC30-4CA2A5AD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48A1B4-936B-E5E7-BB5A-CEB53586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5090C64-4042-2FD5-C317-706150BB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B5CF1F-35A0-5F05-8FC6-EB9A90E4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46872B-84DB-B608-603F-0F238F34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34C40A8-6311-9154-3316-89D1ED57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CFAA923-DCB9-883D-9057-EC74E800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A70B0F-AE46-1C2D-6482-F57B56A5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F4B585-AF74-900F-B457-CF5CFE03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43FB54-6CF2-EA49-6751-FFDBC940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F81A41-4B6E-8BF9-2F7D-B2CC6190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B95E0D-BBFD-9CE3-13E3-ED83FE9A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D00ADC-87DC-D702-BDB1-BAA0229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5FF58-570D-0F86-2651-1590BBA3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082F76B-B352-9238-95C8-8F79AA855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688C7F-B6C7-AA4A-6AA7-D1C8B1C4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758CAF-7139-60D2-B465-FB6205D4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76FC05-DAE9-9019-BFA4-C4794078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A168B3-6833-3BEF-2F5D-A108C075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16C44F-0E88-CBD8-1930-8C1671E4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0C486C-EC1F-5F6D-74AC-E048E420D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BC2542-8968-D352-86BC-1C8D293E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894B-9F80-4330-B90C-07FDD6E228B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81A55D-0194-39C4-6AE2-A9DDD000D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C6AB2C-C0E8-27CD-591A-C50270058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706F-AE5B-4C81-9B47-E46263737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67.png"/><Relationship Id="rId5" Type="http://schemas.openxmlformats.org/officeDocument/2006/relationships/image" Target="../media/image29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74.png"/><Relationship Id="rId5" Type="http://schemas.openxmlformats.org/officeDocument/2006/relationships/image" Target="../media/image29.png"/><Relationship Id="rId10" Type="http://schemas.openxmlformats.org/officeDocument/2006/relationships/image" Target="../media/image73.png"/><Relationship Id="rId4" Type="http://schemas.openxmlformats.org/officeDocument/2006/relationships/image" Target="../media/image2.png"/><Relationship Id="rId9" Type="http://schemas.openxmlformats.org/officeDocument/2006/relationships/image" Target="../media/image72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80.png"/><Relationship Id="rId5" Type="http://schemas.openxmlformats.org/officeDocument/2006/relationships/image" Target="../media/image29.png"/><Relationship Id="rId10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7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8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28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29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9.png"/><Relationship Id="rId5" Type="http://schemas.openxmlformats.org/officeDocument/2006/relationships/image" Target="../media/image29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352C459-AFA8-84F9-BE22-D28BF49B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09369"/>
            <a:ext cx="12192000" cy="5578078"/>
          </a:xfrm>
          <a:solidFill>
            <a:srgbClr val="008080"/>
          </a:solidFill>
        </p:spPr>
        <p:txBody>
          <a:bodyPr>
            <a:normAutofit/>
          </a:bodyPr>
          <a:lstStyle/>
          <a:p>
            <a:pPr marL="354013">
              <a:tabLst>
                <a:tab pos="5294313" algn="l"/>
              </a:tabLst>
            </a:pPr>
            <a:r>
              <a:rPr lang="ru-RU" sz="2800" b="1" dirty="0">
                <a:solidFill>
                  <a:schemeClr val="bg1"/>
                </a:solidFill>
              </a:rPr>
              <a:t>ОЦЕНКА УДОВЛЕТВОРЕННОСТИ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ОРДИНАТОРОВ ПМФИ –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филиала ФГБОУ ВО ВолгГМУ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Минздрава России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КАЧЕСТВОМ ОБРАЗОВАТЕЛЬНОГО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ПРОЦЕССА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екан ФПО   Б.Н. </a:t>
            </a:r>
            <a:r>
              <a:rPr lang="ru-RU" sz="1800" b="1" dirty="0" err="1" smtClean="0">
                <a:solidFill>
                  <a:schemeClr val="bg1">
                    <a:lumMod val="75000"/>
                  </a:schemeClr>
                </a:solidFill>
              </a:rPr>
              <a:t>Житарь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1FCBEAD-ADC0-C5AA-CFB1-FD45683B2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949" y="1571153"/>
            <a:ext cx="5981009" cy="485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68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1798134"/>
            <a:ext cx="10464372" cy="57996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обеспечением дисциплин учебным, </a:t>
            </a:r>
            <a:r>
              <a:rPr lang="ru-RU" sz="2200" b="1" dirty="0" err="1">
                <a:solidFill>
                  <a:srgbClr val="FF0000"/>
                </a:solidFill>
              </a:rPr>
              <a:t>симуляционным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или лабораторным оборудованием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471948" y="3551123"/>
            <a:ext cx="11164777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уровнем доступности в ПМФИ современных информационных технологий (возможность работать на компьютере, использовать ресурсы Интернет)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7" y="5179750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 открытостью, полнотой и доступностью информации о деятельности вуза, размещенной на информационных стендах в помещениях вуза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374498" y="1383378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326295" y="1396687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36791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942" y="2347658"/>
            <a:ext cx="2517866" cy="1085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615FC4-550D-543D-823E-4803411127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903" y="2345318"/>
            <a:ext cx="1060796" cy="10790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6F1BB14-CAC9-4CEE-CC1F-9121D8D583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895" y="2373465"/>
            <a:ext cx="1060796" cy="1079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338BF6F-5551-98AF-DB2C-E839E976271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903" y="4085436"/>
            <a:ext cx="1054699" cy="1079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DDEC149-FCFE-5375-C35B-A86CABDEA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895" y="4099842"/>
            <a:ext cx="1060796" cy="10790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F2EFD55-787F-F4AE-85D2-657C3E028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0926" y="5760863"/>
            <a:ext cx="1042506" cy="1079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56B64F8-425C-8F3F-EDC6-E3863F70F45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895" y="5779549"/>
            <a:ext cx="1054699" cy="10790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4B9CCBE-CA96-2B47-E4CD-E82E8A9149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4498" y="5752261"/>
            <a:ext cx="2517866" cy="10851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AF6B050-EDB8-26E7-EBC0-917674FE9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0942" y="5779549"/>
            <a:ext cx="2517866" cy="108518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70595" y="1768657"/>
            <a:ext cx="353943" cy="47719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3. удовлетворенность условиями ведения образовательной деятельности</a:t>
            </a:r>
            <a:endParaRPr lang="ru-RU" sz="1100" b="1" dirty="0">
              <a:solidFill>
                <a:srgbClr val="006666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92" y="1739025"/>
            <a:ext cx="10464372" cy="7368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 открытостью, полнотой и доступностью информации о деятельности вуза, размещенной  на сайте вуза (в том числе сведения о дистанционных способах обратной связи и взаимодействия с получателями услуг)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471948" y="3551123"/>
            <a:ext cx="11164777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учебным порталом e-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удобством использования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7" y="5179750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FF0000"/>
                </a:solidFill>
                <a:latin typeface="Calibri Light" panose="020F0302020204030204"/>
              </a:rPr>
              <a:t>У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довлетворенность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учебным порталом e-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 информационным наполнением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261318" y="1407382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326295" y="1396687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50610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40" y="2493681"/>
            <a:ext cx="2517866" cy="1085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BB8924-AB14-DAEB-A25A-2D399975DE1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792" y="2533815"/>
            <a:ext cx="1036410" cy="10790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C3D6E2F-909F-723E-1BA8-1073A96BE61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9314" y="2515829"/>
            <a:ext cx="1060796" cy="1079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0E9978F-0FDE-29D6-A431-F40E24151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503" y="4070456"/>
            <a:ext cx="1072989" cy="10790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EDA754-A8E7-6B76-14F4-2578A0948C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042" y="4100391"/>
            <a:ext cx="1085182" cy="10790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1D2BA37-6ADE-445B-BEF3-466A29B0509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903" y="5660888"/>
            <a:ext cx="1060796" cy="1079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100272F-0AC9-8FF0-8814-90DB2FAF377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550" y="5660888"/>
            <a:ext cx="1042506" cy="10790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39B14E6-241E-FDEA-1CB1-4A6D3FD9CB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0942" y="5698834"/>
            <a:ext cx="2517866" cy="10851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CCD2ACA-F8F2-27BF-D2FE-2F1E4F89E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666" y="5676915"/>
            <a:ext cx="2517866" cy="108518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70595" y="1779076"/>
            <a:ext cx="353943" cy="47719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3. удовлетворенность условиями ведения образовательной деятельности</a:t>
            </a:r>
            <a:endParaRPr lang="ru-RU" sz="1100" b="1" dirty="0">
              <a:solidFill>
                <a:srgbClr val="006666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92" y="1739025"/>
            <a:ext cx="10464372" cy="73687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доступностью образовательной деятельности ПМФИ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для инвалидов и лиц с ограниченными возможностями здоровья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471948" y="3551123"/>
            <a:ext cx="11164777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 условиями образовательной деятельности в целом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7" y="5179750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Улучшение условий образовательной деятельности в ПМФИ в целом за последние полгода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299392" y="1419842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326295" y="1396687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50610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840" y="2493681"/>
            <a:ext cx="2517866" cy="1085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2" name="Picture 2" descr="Диаграмма ответов в Формах. Вопрос: Оцените, пожалуйста, насколько Вы удовлетворены доступностью образовательной деятельности ПМФИ для инвалидов и лиц с ограниченными возможностями здоровья. Количество ответов: 40 ответов.">
            <a:extLst>
              <a:ext uri="{FF2B5EF4-FFF2-40B4-BE49-F238E27FC236}">
                <a16:creationId xmlns="" xmlns:a16="http://schemas.microsoft.com/office/drawing/2014/main" id="{E3437ED4-116B-B996-7D5D-0F15F632D6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34748" r="54981" b="8848"/>
          <a:stretch/>
        </p:blipFill>
        <p:spPr bwMode="auto">
          <a:xfrm>
            <a:off x="2177893" y="2440915"/>
            <a:ext cx="1057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69DF28-8626-F076-6928-96361B6C2C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6463" y="2493681"/>
            <a:ext cx="1109568" cy="1079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821D06-730C-5B02-1598-5B8A9711C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893" y="4097603"/>
            <a:ext cx="1054699" cy="1079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088474E-29ED-B627-B0D0-0A0F26474CE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264" y="4097603"/>
            <a:ext cx="1030313" cy="1079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1B0D4A-5F3B-392A-3852-E15ADF4731C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893" y="5704930"/>
            <a:ext cx="1066892" cy="1079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135DBA6-FC0E-62F5-B94C-E7023C98547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587" y="5685419"/>
            <a:ext cx="1115665" cy="10790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3317933-E5DB-3C91-DFE5-88B4F88AC9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8138" y="5859607"/>
            <a:ext cx="1048603" cy="7132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43E5F7B-2C72-73DA-7BA2-2428377876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1218" y="5858397"/>
            <a:ext cx="1048603" cy="7132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9130" y="1791536"/>
            <a:ext cx="353943" cy="47719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3. удовлетворенность условиями ведения образовательной деятельности</a:t>
            </a:r>
            <a:endParaRPr lang="ru-RU" sz="1100" b="1" dirty="0">
              <a:solidFill>
                <a:srgbClr val="006666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7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16" y="1478861"/>
            <a:ext cx="4557252" cy="134741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Будут ли рекомендовать ординаторы ПМФИ своим родственникам и знакомым, желающим обучаться в ординатуре?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1845770" y="2997591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6666"/>
                </a:solidFill>
                <a:latin typeface="Calibri Light" panose="020F0302020204030204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1725660" y="4606406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34434" b="41617"/>
          <a:stretch/>
        </p:blipFill>
        <p:spPr bwMode="auto">
          <a:xfrm>
            <a:off x="2324772" y="3340216"/>
            <a:ext cx="2624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578"/>
          <a:stretch/>
        </p:blipFill>
        <p:spPr>
          <a:xfrm>
            <a:off x="2324772" y="5043179"/>
            <a:ext cx="262413" cy="1085182"/>
          </a:xfrm>
          <a:prstGeom prst="rect">
            <a:avLst/>
          </a:prstGeom>
        </p:spPr>
      </p:pic>
      <p:pic>
        <p:nvPicPr>
          <p:cNvPr id="11" name="Picture 2" descr="Диаграмма ответов в Формах. Вопрос: Вы бы порекомендовали ПМФИ своим родственникам и знакомым, желающим обучаться в ординатуре?. Количество ответов: 40 ответов.">
            <a:extLst>
              <a:ext uri="{FF2B5EF4-FFF2-40B4-BE49-F238E27FC236}">
                <a16:creationId xmlns="" xmlns:a16="http://schemas.microsoft.com/office/drawing/2014/main" id="{145646A1-CB16-FE19-7E16-31DC3E72CD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35376" r="54697" b="8220"/>
          <a:stretch/>
        </p:blipFill>
        <p:spPr bwMode="auto">
          <a:xfrm>
            <a:off x="894159" y="3340216"/>
            <a:ext cx="106944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9CE3F65-8DC6-FA3B-9F87-1002A384DF9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38" y="4978100"/>
            <a:ext cx="1079086" cy="107908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89B440D-9450-7B73-25DA-3C3089152F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/>
          <a:stretch/>
        </p:blipFill>
        <p:spPr>
          <a:xfrm>
            <a:off x="6381517" y="1611596"/>
            <a:ext cx="5290167" cy="486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66271" y="3344386"/>
            <a:ext cx="2468392" cy="97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Скорее да, чем нет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Скорее нет, чем да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ет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7185" y="5040390"/>
            <a:ext cx="2468392" cy="97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Скорее да, чем нет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Скорее нет, чем да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ет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9130" y="1791536"/>
            <a:ext cx="353943" cy="47719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4. Социальное доверие к организации</a:t>
            </a:r>
            <a:endParaRPr lang="ru-RU" sz="1100" b="1" dirty="0">
              <a:solidFill>
                <a:srgbClr val="006666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7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1045252" y="3859521"/>
            <a:ext cx="5195008" cy="1827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БЛАГОДАРИМ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 ВНИМАНИЕ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502949" y="217280"/>
            <a:ext cx="6832236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6146" name="Picture 2" descr="Пятигорский медико-фармацевтический институт">
            <a:extLst>
              <a:ext uri="{FF2B5EF4-FFF2-40B4-BE49-F238E27FC236}">
                <a16:creationId xmlns="" xmlns:a16="http://schemas.microsoft.com/office/drawing/2014/main" id="{648415C6-F72B-58ED-84C9-4CF11B44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5" y="1747325"/>
            <a:ext cx="34099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7" y="1821061"/>
            <a:ext cx="11451102" cy="3489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Направление подготовки / специальности</a:t>
            </a:r>
          </a:p>
        </p:txBody>
      </p:sp>
      <p:pic>
        <p:nvPicPr>
          <p:cNvPr id="1028" name="Picture 4" descr="Диаграмма ответов в Формах. Вопрос: Укажите, пожалуйста, направление подготовки / специальность, по которой Вы обучаетесь:. Количество ответов: 40 ответов.">
            <a:extLst>
              <a:ext uri="{FF2B5EF4-FFF2-40B4-BE49-F238E27FC236}">
                <a16:creationId xmlns="" xmlns:a16="http://schemas.microsoft.com/office/drawing/2014/main" id="{AB36F932-F9F5-D807-A982-5BF18B3EA9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6493" r="53226" b="10274"/>
          <a:stretch/>
        </p:blipFill>
        <p:spPr bwMode="auto">
          <a:xfrm>
            <a:off x="1910424" y="2150545"/>
            <a:ext cx="10706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иаграмма ответов в Формах. Вопрос: Укажите, пожалуйста, направление подготовки / специальность, по которой Вы обучаетесь:. Количество ответов: 18 ответов.">
            <a:extLst>
              <a:ext uri="{FF2B5EF4-FFF2-40B4-BE49-F238E27FC236}">
                <a16:creationId xmlns="" xmlns:a16="http://schemas.microsoft.com/office/drawing/2014/main" id="{49DC40E9-F719-08C0-79F0-2BE8CC17D8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28146" r="7873" b="40035"/>
          <a:stretch/>
        </p:blipFill>
        <p:spPr bwMode="auto">
          <a:xfrm>
            <a:off x="9003982" y="2244593"/>
            <a:ext cx="2552064" cy="11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455646" y="3469641"/>
            <a:ext cx="1054034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Курс обучения</a:t>
            </a:r>
          </a:p>
        </p:txBody>
      </p:sp>
      <p:pic>
        <p:nvPicPr>
          <p:cNvPr id="6" name="Picture 2" descr="Диаграмма ответов в Формах. Вопрос: Курс, на котором Вы учитесь?. Количество ответов: 40 ответов.">
            <a:extLst>
              <a:ext uri="{FF2B5EF4-FFF2-40B4-BE49-F238E27FC236}">
                <a16:creationId xmlns="" xmlns:a16="http://schemas.microsoft.com/office/drawing/2014/main" id="{7CC88087-5FA8-5BC6-0586-D444BA4D2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7" t="27569" r="25477" b="55852"/>
          <a:stretch/>
        </p:blipFill>
        <p:spPr bwMode="auto">
          <a:xfrm>
            <a:off x="3040553" y="3868205"/>
            <a:ext cx="984388" cy="5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иаграмма ответов в Формах. Вопрос: Курс, на котором Вы учитесь?. Количество ответов: 18 ответов.">
            <a:extLst>
              <a:ext uri="{FF2B5EF4-FFF2-40B4-BE49-F238E27FC236}">
                <a16:creationId xmlns="" xmlns:a16="http://schemas.microsoft.com/office/drawing/2014/main" id="{6A81CEBA-0A5E-CEB9-A95E-36E49652E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5" t="27964" r="24992" b="53564"/>
          <a:stretch/>
        </p:blipFill>
        <p:spPr bwMode="auto">
          <a:xfrm>
            <a:off x="8979563" y="3868205"/>
            <a:ext cx="1160516" cy="6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AFBD2DFE-D60F-3090-EE04-C06671AEDE10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>
                <a:solidFill>
                  <a:schemeClr val="bg1"/>
                </a:solidFill>
              </a:rPr>
              <a:t>ОЦЕНКА УДОВЛЕТВОРЕННОСТИ ОРДИНАТОРОВ ПМФИ –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филиала ФГБОУ ВО </a:t>
            </a:r>
            <a:r>
              <a:rPr lang="ru-RU" sz="1900" b="1" dirty="0" err="1">
                <a:solidFill>
                  <a:schemeClr val="bg1"/>
                </a:solidFill>
              </a:rPr>
              <a:t>ВолгГМУ</a:t>
            </a:r>
            <a:r>
              <a:rPr lang="ru-RU" sz="1900" b="1" dirty="0">
                <a:solidFill>
                  <a:schemeClr val="bg1"/>
                </a:solidFill>
              </a:rPr>
              <a:t> Минздрава России 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КАЧЕСТВОМ ОБРАЗОВАТЕЛЬНОГО ПРОЦЕССА</a:t>
            </a:r>
          </a:p>
        </p:txBody>
      </p:sp>
      <p:pic>
        <p:nvPicPr>
          <p:cNvPr id="16" name="Picture 4" descr="Диаграмма ответов в Формах. Вопрос: Укажите, пожалуйста, направление подготовки / специальность, по которой Вы обучаетесь:. Количество ответов: 40 ответов.">
            <a:extLst>
              <a:ext uri="{FF2B5EF4-FFF2-40B4-BE49-F238E27FC236}">
                <a16:creationId xmlns="" xmlns:a16="http://schemas.microsoft.com/office/drawing/2014/main" id="{96BE125D-F333-1518-D830-1E48A3C3B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3" t="26493" r="5915" b="47623"/>
          <a:stretch/>
        </p:blipFill>
        <p:spPr bwMode="auto">
          <a:xfrm>
            <a:off x="3009596" y="2249995"/>
            <a:ext cx="2933254" cy="10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Диаграмма ответов в Формах. Вопрос: Укажите, пожалуйста, направление подготовки / специальность, по которой Вы обучаетесь:. Количество ответов: 18 ответов.">
            <a:extLst>
              <a:ext uri="{FF2B5EF4-FFF2-40B4-BE49-F238E27FC236}">
                <a16:creationId xmlns="" xmlns:a16="http://schemas.microsoft.com/office/drawing/2014/main" id="{304D5855-8333-3DE7-31DE-2848CD66C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25810" r="54345" b="10957"/>
          <a:stretch/>
        </p:blipFill>
        <p:spPr bwMode="auto">
          <a:xfrm>
            <a:off x="7606831" y="2225929"/>
            <a:ext cx="10502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Диаграмма ответов в Формах. Вопрос: Курс, на котором Вы учитесь?. Количество ответов: 40 ответов.">
            <a:extLst>
              <a:ext uri="{FF2B5EF4-FFF2-40B4-BE49-F238E27FC236}">
                <a16:creationId xmlns="" xmlns:a16="http://schemas.microsoft.com/office/drawing/2014/main" id="{BD68E376-C560-A6DB-14D2-29EED25ED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t="27569" r="53941" b="11413"/>
          <a:stretch/>
        </p:blipFill>
        <p:spPr bwMode="auto">
          <a:xfrm>
            <a:off x="1896168" y="3636732"/>
            <a:ext cx="109917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Диаграмма ответов в Формах. Вопрос: Курс, на котором Вы учитесь?. Количество ответов: 18 ответов.">
            <a:extLst>
              <a:ext uri="{FF2B5EF4-FFF2-40B4-BE49-F238E27FC236}">
                <a16:creationId xmlns="" xmlns:a16="http://schemas.microsoft.com/office/drawing/2014/main" id="{5427C565-EB55-D42A-37B1-F6D565588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27964" r="52864" b="11018"/>
          <a:stretch/>
        </p:blipFill>
        <p:spPr bwMode="auto">
          <a:xfrm>
            <a:off x="7624338" y="3636732"/>
            <a:ext cx="109917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3">
            <a:extLst>
              <a:ext uri="{FF2B5EF4-FFF2-40B4-BE49-F238E27FC236}">
                <a16:creationId xmlns="" xmlns:a16="http://schemas.microsoft.com/office/drawing/2014/main" id="{5175859F-8885-283D-BF63-1336F937241C}"/>
              </a:ext>
            </a:extLst>
          </p:cNvPr>
          <p:cNvSpPr txBox="1">
            <a:spLocks/>
          </p:cNvSpPr>
          <p:nvPr/>
        </p:nvSpPr>
        <p:spPr>
          <a:xfrm>
            <a:off x="3259047" y="1397930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30" name="Заголовок 3">
            <a:extLst>
              <a:ext uri="{FF2B5EF4-FFF2-40B4-BE49-F238E27FC236}">
                <a16:creationId xmlns="" xmlns:a16="http://schemas.microsoft.com/office/drawing/2014/main" id="{87BCA8F1-0B7A-5562-3A47-D7240A1C5FFC}"/>
              </a:ext>
            </a:extLst>
          </p:cNvPr>
          <p:cNvSpPr txBox="1">
            <a:spLocks/>
          </p:cNvSpPr>
          <p:nvPr/>
        </p:nvSpPr>
        <p:spPr>
          <a:xfrm>
            <a:off x="7224800" y="1403233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78" y="5073162"/>
            <a:ext cx="514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Анкетирование с целью оценки удовлетворенности обучающихся качеством организации образовательной деятельности проводилось в рамках СМК, ВОКО и в соответствии с Приказом от 12.10.2022 г. № 248-адм.</a:t>
            </a:r>
          </a:p>
          <a:p>
            <a:endParaRPr lang="ru-RU" sz="1200" dirty="0" smtClean="0"/>
          </a:p>
          <a:p>
            <a:r>
              <a:rPr lang="ru-RU" sz="1200" dirty="0" smtClean="0"/>
              <a:t>График анкетирования ординаторов – с 17.10.2022 по 21.10.2022</a:t>
            </a:r>
          </a:p>
          <a:p>
            <a:endParaRPr lang="ru-RU" sz="1200" dirty="0" smtClean="0"/>
          </a:p>
          <a:p>
            <a:r>
              <a:rPr lang="ru-RU" sz="1200" dirty="0" smtClean="0"/>
              <a:t>Содержание АНКЕТЫ утверждено тем же приказом.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37478" y="5073161"/>
            <a:ext cx="514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анкетировании приняли участие обучающиеся по программам ординатуры 1 и 2 годов обучения:</a:t>
            </a:r>
          </a:p>
          <a:p>
            <a:endParaRPr lang="ru-RU" sz="1200" dirty="0"/>
          </a:p>
          <a:p>
            <a:r>
              <a:rPr lang="ru-RU" sz="1200" b="1" dirty="0" smtClean="0"/>
              <a:t>33.00.00 Фармация – 40 человек (</a:t>
            </a:r>
            <a:r>
              <a:rPr lang="ru-RU" sz="1200" b="1" dirty="0" smtClean="0">
                <a:solidFill>
                  <a:srgbClr val="FF0000"/>
                </a:solidFill>
              </a:rPr>
              <a:t>95,2 %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31.00.00 Клиническая медицина (стоматология) – 18 человек (</a:t>
            </a:r>
            <a:r>
              <a:rPr lang="ru-RU" sz="1200" b="1" dirty="0" smtClean="0">
                <a:solidFill>
                  <a:srgbClr val="FF0000"/>
                </a:solidFill>
              </a:rPr>
              <a:t>90%</a:t>
            </a:r>
            <a:r>
              <a:rPr lang="ru-RU" sz="1200" b="1" dirty="0" smtClean="0"/>
              <a:t>)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В целом охвачено – </a:t>
            </a:r>
            <a:r>
              <a:rPr lang="ru-RU" sz="1200" b="1" dirty="0" smtClean="0">
                <a:solidFill>
                  <a:srgbClr val="FF0000"/>
                </a:solidFill>
              </a:rPr>
              <a:t>93,5%</a:t>
            </a:r>
            <a:r>
              <a:rPr lang="ru-RU" sz="1200" b="1" dirty="0" smtClean="0"/>
              <a:t> обучающихся</a:t>
            </a:r>
          </a:p>
          <a:p>
            <a:endParaRPr lang="ru-RU" sz="1200" b="1" dirty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2979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6666"/>
                </a:solidFill>
                <a:latin typeface="Franklin Gothic Medium" pitchFamily="34" charset="0"/>
              </a:rPr>
              <a:t>КРИТЕРИИ ОЦЕНКИ</a:t>
            </a:r>
            <a:endParaRPr lang="ru-RU" sz="3600" b="1" dirty="0">
              <a:solidFill>
                <a:srgbClr val="006666"/>
              </a:solidFill>
              <a:latin typeface="Franklin Gothic Medium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  <a:latin typeface="Franklin Gothic Medium" pitchFamily="34" charset="0"/>
              </a:rPr>
              <a:t>Удовлетворённость показателями </a:t>
            </a:r>
            <a:br>
              <a:rPr lang="ru-RU" b="1" dirty="0">
                <a:solidFill>
                  <a:srgbClr val="006666"/>
                </a:solidFill>
                <a:latin typeface="Franklin Gothic Medium" pitchFamily="34" charset="0"/>
              </a:rPr>
            </a:br>
            <a:r>
              <a:rPr lang="ru-RU" b="1" dirty="0">
                <a:solidFill>
                  <a:srgbClr val="006666"/>
                </a:solidFill>
                <a:latin typeface="Franklin Gothic Medium" pitchFamily="34" charset="0"/>
              </a:rPr>
              <a:t>комфортности условий осуществления образовательной </a:t>
            </a:r>
            <a:r>
              <a:rPr lang="ru-RU" b="1" dirty="0" smtClean="0">
                <a:solidFill>
                  <a:srgbClr val="006666"/>
                </a:solidFill>
                <a:latin typeface="Franklin Gothic Medium" pitchFamily="34" charset="0"/>
              </a:rPr>
              <a:t>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6666"/>
                </a:solidFill>
                <a:latin typeface="Franklin Gothic Medium" pitchFamily="34" charset="0"/>
              </a:rPr>
              <a:t>Удовлетворенность доброжелательностью и вежливостью сотрудников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6666"/>
                </a:solidFill>
                <a:latin typeface="Franklin Gothic Medium" pitchFamily="34" charset="0"/>
              </a:rPr>
              <a:t>Удовлетворенность условиями ведения образовательной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6666"/>
                </a:solidFill>
                <a:latin typeface="Franklin Gothic Medium" pitchFamily="34" charset="0"/>
              </a:rPr>
              <a:t>Социальное доверие к организации</a:t>
            </a:r>
            <a:endParaRPr lang="ru-RU" b="1" dirty="0">
              <a:solidFill>
                <a:srgbClr val="006666"/>
              </a:solidFill>
              <a:latin typeface="Franklin Gothic Medium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74" y="1798134"/>
            <a:ext cx="11451102" cy="4217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зонами отдыха (ожидания)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396974" y="3317482"/>
            <a:ext cx="11280703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навигацией внутри вуза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pic>
        <p:nvPicPr>
          <p:cNvPr id="8" name="Picture 2" descr="Диаграмма ответов в Формах. Вопрос: Оцените, пожалуйста, насколько Вы удовлетворены зонами отдыха (ожидания). Количество ответов: 40 ответов.">
            <a:extLst>
              <a:ext uri="{FF2B5EF4-FFF2-40B4-BE49-F238E27FC236}">
                <a16:creationId xmlns="" xmlns:a16="http://schemas.microsoft.com/office/drawing/2014/main" id="{CE338531-1680-BBCE-D858-5A0FA900D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28823" r="54411" b="10378"/>
          <a:stretch/>
        </p:blipFill>
        <p:spPr bwMode="auto">
          <a:xfrm>
            <a:off x="2117588" y="2234064"/>
            <a:ext cx="1057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иаграмма ответов в Формах. Вопрос: Оцените, пожалуйста, насколько Вы удовлетворены зонами отдыха (ожидания). Количество ответов: 40 ответов.">
            <a:extLst>
              <a:ext uri="{FF2B5EF4-FFF2-40B4-BE49-F238E27FC236}">
                <a16:creationId xmlns="" xmlns:a16="http://schemas.microsoft.com/office/drawing/2014/main" id="{F12802D0-919E-949F-D2E8-01C08E1C32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7" t="28823" r="9155" b="44118"/>
          <a:stretch/>
        </p:blipFill>
        <p:spPr bwMode="auto">
          <a:xfrm>
            <a:off x="3340051" y="2298025"/>
            <a:ext cx="2612076" cy="10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Диаграмма ответов в Формах. Вопрос: Оцените, пожалуйста, насколько Вы удовлетворены зонами отдыха (ожидания). Количество ответов: 18 ответов.">
            <a:extLst>
              <a:ext uri="{FF2B5EF4-FFF2-40B4-BE49-F238E27FC236}">
                <a16:creationId xmlns="" xmlns:a16="http://schemas.microsoft.com/office/drawing/2014/main" id="{8FFF7F8B-2864-32B3-EF4F-0DF758388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30161" r="54317" b="7605"/>
          <a:stretch/>
        </p:blipFill>
        <p:spPr bwMode="auto">
          <a:xfrm>
            <a:off x="7034198" y="2252509"/>
            <a:ext cx="104478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иаграмма ответов в Формах. Вопрос: Оцените, пожалуйста, насколько Вы удовлетворены зонами отдыха (ожидания). Количество ответов: 18 ответов.">
            <a:extLst>
              <a:ext uri="{FF2B5EF4-FFF2-40B4-BE49-F238E27FC236}">
                <a16:creationId xmlns="" xmlns:a16="http://schemas.microsoft.com/office/drawing/2014/main" id="{C5641EA0-474E-2265-FA91-D5C1FFF61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1" t="24558" r="9725" b="45678"/>
          <a:stretch/>
        </p:blipFill>
        <p:spPr bwMode="auto">
          <a:xfrm>
            <a:off x="8399577" y="2158944"/>
            <a:ext cx="2521328" cy="11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Диаграмма ответов в Формах. Вопрос: Оцените, пожалуйста, насколько Вы удовлетворены навигацией внутри вуза. Количество ответов: 40 ответов.">
            <a:extLst>
              <a:ext uri="{FF2B5EF4-FFF2-40B4-BE49-F238E27FC236}">
                <a16:creationId xmlns="" xmlns:a16="http://schemas.microsoft.com/office/drawing/2014/main" id="{EBEC4284-F09F-8BDA-32C1-6DFAFC156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29502" r="54127" b="9700"/>
          <a:stretch/>
        </p:blipFill>
        <p:spPr bwMode="auto">
          <a:xfrm>
            <a:off x="2087548" y="3835124"/>
            <a:ext cx="11175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Диаграмма ответов в Формах. Вопрос: Оцените, пожалуйста, насколько Вы удовлетворены навигацией внутри вуза. Количество ответов: 40 ответов.">
            <a:extLst>
              <a:ext uri="{FF2B5EF4-FFF2-40B4-BE49-F238E27FC236}">
                <a16:creationId xmlns="" xmlns:a16="http://schemas.microsoft.com/office/drawing/2014/main" id="{B8669777-5627-DC07-4174-43547B066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1" t="29502" r="10010" b="43440"/>
          <a:stretch/>
        </p:blipFill>
        <p:spPr bwMode="auto">
          <a:xfrm>
            <a:off x="3333135" y="3942230"/>
            <a:ext cx="2462981" cy="10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иаграмма ответов в Формах. Вопрос: Оцените, пожалуйста, насколько Вы удовлетворены навигацией внутри вуза. Количество ответов: 18 ответов.">
            <a:extLst>
              <a:ext uri="{FF2B5EF4-FFF2-40B4-BE49-F238E27FC236}">
                <a16:creationId xmlns="" xmlns:a16="http://schemas.microsoft.com/office/drawing/2014/main" id="{4939810D-92CD-718C-EBF9-6C17D5214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29500" r="54127" b="9700"/>
          <a:stretch/>
        </p:blipFill>
        <p:spPr bwMode="auto">
          <a:xfrm>
            <a:off x="7034198" y="3805923"/>
            <a:ext cx="10774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" descr="Диаграмма ответов в Формах. Вопрос: Оцените, пожалуйста, насколько Вы удовлетворены навигацией внутри вуза. Количество ответов: 18 ответов.">
            <a:extLst>
              <a:ext uri="{FF2B5EF4-FFF2-40B4-BE49-F238E27FC236}">
                <a16:creationId xmlns="" xmlns:a16="http://schemas.microsoft.com/office/drawing/2014/main" id="{19F3DB20-A3B1-5E48-9A07-C097E45A55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5" t="29500" r="8491" b="42764"/>
          <a:stretch/>
        </p:blipFill>
        <p:spPr bwMode="auto">
          <a:xfrm>
            <a:off x="8447981" y="3903309"/>
            <a:ext cx="2618992" cy="10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175015" y="1418679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173203" y="1382695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>
                <a:solidFill>
                  <a:schemeClr val="bg1"/>
                </a:solidFill>
              </a:rPr>
              <a:t>ОЦЕНКА УДОВЛЕТВОРЕННОСТИ ОРДИНАТОРОВ ПМФИ –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филиала ФГБОУ ВО </a:t>
            </a:r>
            <a:r>
              <a:rPr lang="ru-RU" sz="1900" b="1" dirty="0" err="1">
                <a:solidFill>
                  <a:schemeClr val="bg1"/>
                </a:solidFill>
              </a:rPr>
              <a:t>ВолгГМУ</a:t>
            </a:r>
            <a:r>
              <a:rPr lang="ru-RU" sz="1900" b="1" dirty="0">
                <a:solidFill>
                  <a:schemeClr val="bg1"/>
                </a:solidFill>
              </a:rPr>
              <a:t> Минздрава России 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КАЧЕСТВОМ ОБРАЗОВАТЕЛЬНОГО ПРОЦЕССА</a:t>
            </a:r>
          </a:p>
        </p:txBody>
      </p:sp>
      <p:sp>
        <p:nvSpPr>
          <p:cNvPr id="22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455646" y="4825700"/>
            <a:ext cx="11280703" cy="825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показателями комфортности условий осуществления образовательной деятельность в ПМФИ, транспортная доступность вуза</a:t>
            </a:r>
          </a:p>
        </p:txBody>
      </p:sp>
      <p:pic>
        <p:nvPicPr>
          <p:cNvPr id="23" name="Picture 4" descr="Диаграмма ответов в Формах. Вопрос: Оцените, пожалуйста, насколько Вы удовлетворены показателями комфортности условий, в которых осуществляется ВАША образовательная деятельность в ПМФИ.  Транспортная доступность вуза. Количество ответов: 40 ответов.">
            <a:extLst>
              <a:ext uri="{FF2B5EF4-FFF2-40B4-BE49-F238E27FC236}">
                <a16:creationId xmlns="" xmlns:a16="http://schemas.microsoft.com/office/drawing/2014/main" id="{349CD2AC-95B6-11F3-01D5-A4C236B85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35478" r="53729" b="9515"/>
          <a:stretch/>
        </p:blipFill>
        <p:spPr bwMode="auto">
          <a:xfrm>
            <a:off x="2087548" y="5607407"/>
            <a:ext cx="112856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иаграмма ответов в Формах. Вопрос: Оцените, пожалуйста, насколько Вы удовлетворены показателями комфортности условий, в которых осуществляется ВАША образовательная деятельность в ПМФИ.  Транспортная доступность вуза. Количество ответов: 40 ответов.">
            <a:extLst>
              <a:ext uri="{FF2B5EF4-FFF2-40B4-BE49-F238E27FC236}">
                <a16:creationId xmlns="" xmlns:a16="http://schemas.microsoft.com/office/drawing/2014/main" id="{B80C5AF9-BD06-0A18-3C26-29FC07B11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3" t="35478" r="11088" b="38187"/>
          <a:stretch/>
        </p:blipFill>
        <p:spPr bwMode="auto">
          <a:xfrm>
            <a:off x="3458284" y="5697929"/>
            <a:ext cx="2337832" cy="10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Диаграмма ответов в Формах. Вопрос: Оцените, пожалуйста, насколько Вы удовлетворены показателями комфортности условий, в которых осуществляется ВАША образовательная деятельность в ПМФИ.  Транспортная доступность вуза. Количество ответов: 18 ответов.">
            <a:extLst>
              <a:ext uri="{FF2B5EF4-FFF2-40B4-BE49-F238E27FC236}">
                <a16:creationId xmlns="" xmlns:a16="http://schemas.microsoft.com/office/drawing/2014/main" id="{5AD96E1C-B0AB-11F9-3006-87EE0F391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t="34677" r="54087" b="9042"/>
          <a:stretch/>
        </p:blipFill>
        <p:spPr bwMode="auto">
          <a:xfrm>
            <a:off x="7044187" y="5697929"/>
            <a:ext cx="106746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Диаграмма ответов в Формах. Вопрос: Оцените, пожалуйста, насколько Вы удовлетворены показателями комфортности условий, в которых осуществляется ВАША образовательная деятельность в ПМФИ.  Транспортная доступность вуза. Количество ответов: 18 ответов.">
            <a:extLst>
              <a:ext uri="{FF2B5EF4-FFF2-40B4-BE49-F238E27FC236}">
                <a16:creationId xmlns="" xmlns:a16="http://schemas.microsoft.com/office/drawing/2014/main" id="{051F3846-91A0-3EDE-C6FB-F101D8E03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8" t="34677" r="10127" b="40461"/>
          <a:stretch/>
        </p:blipFill>
        <p:spPr bwMode="auto">
          <a:xfrm>
            <a:off x="8399577" y="5697929"/>
            <a:ext cx="2395289" cy="9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135" y="1423006"/>
            <a:ext cx="523220" cy="50783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Удовлетворённость показателями </a:t>
            </a:r>
            <a:b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</a:b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комфортности условий осуществления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2761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1798134"/>
            <a:ext cx="10464372" cy="57996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санитарно-гигиеническими помещениями вуза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(наличие, доступность, санитарное состояние)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1156823" y="3447800"/>
            <a:ext cx="10464372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санитарным состоянием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учебных помещений вуза (аудиторий, залов и пр.)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03665" y="5184352"/>
            <a:ext cx="10293840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комфортностью условий в целом,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 которых осуществляется образовательная деятельность 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254419" y="1393785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263665" y="1384293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B7B5604-1DD0-C548-2883-D33FAAD8C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25" r="69309"/>
          <a:stretch/>
        </p:blipFill>
        <p:spPr>
          <a:xfrm>
            <a:off x="2078970" y="4055000"/>
            <a:ext cx="1021380" cy="1080000"/>
          </a:xfrm>
          <a:prstGeom prst="rect">
            <a:avLst/>
          </a:prstGeom>
        </p:spPr>
      </p:pic>
      <p:pic>
        <p:nvPicPr>
          <p:cNvPr id="6" name="Picture 2" descr="Диаграмма ответов в Формах. Вопрос: Оцените, пожалуйста, насколько Вы удовлетворены санитарным состоянием учебных помещений вуза (аудиторий, залов и пр.). Количество ответов: 40 ответов.">
            <a:extLst>
              <a:ext uri="{FF2B5EF4-FFF2-40B4-BE49-F238E27FC236}">
                <a16:creationId xmlns="" xmlns:a16="http://schemas.microsoft.com/office/drawing/2014/main" id="{D0E88D56-FB0D-ADA6-17A1-2F2F587FAC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1" t="33993" r="9440" b="40777"/>
          <a:stretch/>
        </p:blipFill>
        <p:spPr bwMode="auto">
          <a:xfrm>
            <a:off x="3449909" y="4074969"/>
            <a:ext cx="2646544" cy="10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B08550F-F5D4-DB03-D65E-B0DD62F5EC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75" t="34604" r="54934" b="9472"/>
          <a:stretch/>
        </p:blipFill>
        <p:spPr>
          <a:xfrm>
            <a:off x="7499305" y="4055000"/>
            <a:ext cx="1031461" cy="1080000"/>
          </a:xfrm>
          <a:prstGeom prst="rect">
            <a:avLst/>
          </a:prstGeom>
        </p:spPr>
      </p:pic>
      <p:pic>
        <p:nvPicPr>
          <p:cNvPr id="14" name="Picture 4" descr="Диаграмма ответов в Формах. Вопрос: Оцените, пожалуйста, насколько Вы удовлетворены санитарным состоянием учебных помещений вуза (аудиторий, залов и пр.). Количество ответов: 18 ответов.">
            <a:extLst>
              <a:ext uri="{FF2B5EF4-FFF2-40B4-BE49-F238E27FC236}">
                <a16:creationId xmlns="" xmlns:a16="http://schemas.microsoft.com/office/drawing/2014/main" id="{47A49CA6-E5C9-EB39-73B6-AAE656B60D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6" t="32865" r="9345" b="40150"/>
          <a:stretch/>
        </p:blipFill>
        <p:spPr bwMode="auto">
          <a:xfrm>
            <a:off x="8971992" y="4040308"/>
            <a:ext cx="24362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487204BA-A472-4D3D-CE1F-CB83637F3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33712" r="55020" b="10376"/>
          <a:stretch/>
        </p:blipFill>
        <p:spPr bwMode="auto">
          <a:xfrm>
            <a:off x="2078970" y="2302489"/>
            <a:ext cx="10501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449909" y="2367800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18 ответов.">
            <a:extLst>
              <a:ext uri="{FF2B5EF4-FFF2-40B4-BE49-F238E27FC236}">
                <a16:creationId xmlns="" xmlns:a16="http://schemas.microsoft.com/office/drawing/2014/main" id="{C2D27374-E132-5CC1-D540-4DED63116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35074" r="54844" b="9842"/>
          <a:stretch/>
        </p:blipFill>
        <p:spPr bwMode="auto">
          <a:xfrm>
            <a:off x="7467600" y="2344064"/>
            <a:ext cx="106316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C2422E2-85DC-0397-0E78-67CD67895D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0563" y="2420249"/>
            <a:ext cx="2432515" cy="1079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BD2713A-2446-7EE5-A1D7-7CB4E30E529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740" y="5614535"/>
            <a:ext cx="1042506" cy="10790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B298F4D-F216-C509-BF76-FEE9B11F2B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1572" y="5684477"/>
            <a:ext cx="2432515" cy="1079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2B9313C-4700-0AC0-6621-7FFC3AE7BA5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4724" y="5725374"/>
            <a:ext cx="1079086" cy="10790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F611767-5875-2897-B6D5-0737F78E0E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990" y="5689224"/>
            <a:ext cx="2432515" cy="107908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5135" y="1423006"/>
            <a:ext cx="523220" cy="50783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Удовлетворённость показателями </a:t>
            </a:r>
            <a:b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</a:b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комфортности условий осуществления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63772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74" y="1798134"/>
            <a:ext cx="11451102" cy="50762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Наличие улучшений комфортности условий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образовательной деятельности в ПМФИ за последние полгода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166814" y="3381021"/>
            <a:ext cx="12025186" cy="60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доброжелательностью и вежливостью работников ПМФИ 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при первом обращении к работникам приемной комиссии, секретариата и пр.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311774" y="5168145"/>
            <a:ext cx="11280703" cy="469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FF0000"/>
                </a:solidFill>
                <a:latin typeface="Calibri Light" panose="020F0302020204030204"/>
              </a:rPr>
              <a:t>Удовлетворенность доброжелательностью и вежливостью работников учебной части</a:t>
            </a:r>
          </a:p>
        </p:txBody>
      </p:sp>
      <p:pic>
        <p:nvPicPr>
          <p:cNvPr id="1024" name="Picture 4" descr="Диаграмма ответов в Формах. Вопрос: Оцените, пожалуйста, насколько Вы удовлетворены навигацией внутри вуза. Количество ответов: 18 ответов.">
            <a:extLst>
              <a:ext uri="{FF2B5EF4-FFF2-40B4-BE49-F238E27FC236}">
                <a16:creationId xmlns="" xmlns:a16="http://schemas.microsoft.com/office/drawing/2014/main" id="{19F3DB20-A3B1-5E48-9A07-C097E45A55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5" t="29500" r="8491" b="42764"/>
          <a:stretch/>
        </p:blipFill>
        <p:spPr bwMode="auto">
          <a:xfrm>
            <a:off x="8886852" y="4018750"/>
            <a:ext cx="2618992" cy="107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205055" y="1350494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032250" y="1369471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2" name="Picture 4" descr="Диаграмма ответов в Формах. Вопрос: Как Вы считаете, наблюдается ли улучшение комфортности условий образовательной деятельности в ПМФИ за последние полгода?. Количество ответов: 40 ответов.">
            <a:extLst>
              <a:ext uri="{FF2B5EF4-FFF2-40B4-BE49-F238E27FC236}">
                <a16:creationId xmlns="" xmlns:a16="http://schemas.microsoft.com/office/drawing/2014/main" id="{022B4862-BCE4-0CA0-6D49-A63276AE2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34120" r="53843" b="9475"/>
          <a:stretch/>
        </p:blipFill>
        <p:spPr bwMode="auto">
          <a:xfrm>
            <a:off x="2087546" y="2240506"/>
            <a:ext cx="11175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449376-08EF-C7D2-5D4E-B28BE962CE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204"/>
          <a:stretch/>
        </p:blipFill>
        <p:spPr>
          <a:xfrm>
            <a:off x="3402434" y="2487692"/>
            <a:ext cx="676337" cy="479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A320FF-12E1-8500-55CD-6E9654D4D2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902" y="2283767"/>
            <a:ext cx="1097375" cy="1079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2090483-BA3A-6AC7-4255-CB3EA8FD1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9656" y="2447704"/>
            <a:ext cx="676715" cy="4816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A7D1D6-CA81-E268-9EEA-86C332491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1450" y="4047227"/>
            <a:ext cx="1066892" cy="1079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E84D376-D1A0-DE38-781A-6501FB6174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6852" y="4047227"/>
            <a:ext cx="2615411" cy="10729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D6E483-FCC1-FCC4-59FF-26EA7454875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902" y="3973149"/>
            <a:ext cx="1060796" cy="1079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891348C-B596-714F-732F-286F0B1D0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546" y="5675200"/>
            <a:ext cx="1060796" cy="1079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8329F92-D33C-1CBC-9FED-E17AB4709B1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384" y="5668190"/>
            <a:ext cx="1048603" cy="10790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7036E74-4BF1-B31E-3B4E-8E9B58FE88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2433" y="5681297"/>
            <a:ext cx="2615411" cy="10729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F069BDC-BCC6-9049-4F85-F10788F36E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0433" y="5696044"/>
            <a:ext cx="2615411" cy="10729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546" y="3320506"/>
            <a:ext cx="12130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5135" y="3481754"/>
            <a:ext cx="523220" cy="301956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2. Удовлетворенность </a:t>
            </a: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доброжелательностью и вежливостью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23247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1798134"/>
            <a:ext cx="10464372" cy="57996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доброжелательностью и вежливостью работников бухгалтерии 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1172353" y="3551123"/>
            <a:ext cx="10464372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доброжелательностью и вежливостью работников библиотеки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7" y="5179750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доброжелательностью и вежливостью работников деканата / института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376522" y="1404420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326295" y="1396687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2050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487204BA-A472-4D3D-CE1F-CB83637F3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33712" r="55020" b="10376"/>
          <a:stretch/>
        </p:blipFill>
        <p:spPr bwMode="auto">
          <a:xfrm>
            <a:off x="2078970" y="2302489"/>
            <a:ext cx="10501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36791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иаграмма ответов в Формах. Вопрос: Оцените, пожалуйста, насколько Вы удовлетворены доброжелательностью и вежливостью работников бухгалтерии. Количество ответов: 18 ответов.">
            <a:extLst>
              <a:ext uri="{FF2B5EF4-FFF2-40B4-BE49-F238E27FC236}">
                <a16:creationId xmlns="" xmlns:a16="http://schemas.microsoft.com/office/drawing/2014/main" id="{716857B8-04F3-ED73-8711-69E2E0B32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35471" r="54637" b="10109"/>
          <a:stretch/>
        </p:blipFill>
        <p:spPr bwMode="auto">
          <a:xfrm>
            <a:off x="7326295" y="2352828"/>
            <a:ext cx="10851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0942" y="2347658"/>
            <a:ext cx="2517866" cy="1085182"/>
          </a:xfrm>
          <a:prstGeom prst="rect">
            <a:avLst/>
          </a:prstGeom>
        </p:spPr>
      </p:pic>
      <p:pic>
        <p:nvPicPr>
          <p:cNvPr id="11" name="Picture 2" descr="Диаграмма ответов в Формах. Вопрос: Оцените, пожалуйста, насколько Вы удовлетворены доброжелательностью и вежливостью работников библиотеки. Количество ответов: 40 ответов.">
            <a:extLst>
              <a:ext uri="{FF2B5EF4-FFF2-40B4-BE49-F238E27FC236}">
                <a16:creationId xmlns="" xmlns:a16="http://schemas.microsoft.com/office/drawing/2014/main" id="{A1C0B4F8-0B67-A13A-804E-2BDC93E5BF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35374" r="54412" b="8221"/>
          <a:stretch/>
        </p:blipFill>
        <p:spPr bwMode="auto">
          <a:xfrm>
            <a:off x="2078970" y="4056624"/>
            <a:ext cx="110549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EDF86CF-9247-6788-4DB1-C956243B4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295" y="4056624"/>
            <a:ext cx="1048603" cy="10790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7F17EAB-3406-DF99-E976-2F65407A127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6298" y="5649196"/>
            <a:ext cx="1066892" cy="10790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749C680-FFD4-1C46-D7B0-3BFA44A6B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1168" y="5670809"/>
            <a:ext cx="1030313" cy="10790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B6162C4-2479-61DF-2F69-8202F3743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1369" y="5688961"/>
            <a:ext cx="2517866" cy="108518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23459C4-5156-F808-0784-33489C8A40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0942" y="5662779"/>
            <a:ext cx="2517866" cy="108518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5135" y="1768382"/>
            <a:ext cx="353943" cy="473293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2. Удовлетворенность </a:t>
            </a: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доброжелательностью и вежливостью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06867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028" y="1857740"/>
            <a:ext cx="10463212" cy="57943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  <a:latin typeface="Calibri Light" panose="020F0302020204030204"/>
              </a:rPr>
              <a:t>Удовлетворенность доброжелательностью и вежливостью преподавателей кафедр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166814" y="3513173"/>
            <a:ext cx="11804115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noProof="0" dirty="0">
                <a:solidFill>
                  <a:srgbClr val="FF0000"/>
                </a:solidFill>
                <a:latin typeface="Calibri Light" panose="020F0302020204030204"/>
              </a:rPr>
              <a:t>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довлетворенность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доброжелательностью и вежливостью учебно-вспомогательного персонала (лаборанты, делопроизводители, вахтёры, уборщицы, работники пунктов питания и охраны)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8" y="5195655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доброжелательностью и вежливостью работников деканата/института при использовании дистанционных форм взаимодействия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376522" y="1504583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345527" y="1486262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36791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942" y="2347658"/>
            <a:ext cx="2517866" cy="1085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B6162C4-2479-61DF-2F69-8202F3743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369" y="5688961"/>
            <a:ext cx="2517866" cy="108518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23459C4-5156-F808-0784-33489C8A4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5711016"/>
            <a:ext cx="2517866" cy="1085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90C4FB-D988-9FE0-76A6-DE3FE3BD17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8343" y="2368828"/>
            <a:ext cx="1048603" cy="1079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1C1C3A1-BFC8-D871-BE2F-FA2CB6084B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295" y="2342784"/>
            <a:ext cx="1066892" cy="1079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9CAFD7-1D92-BB80-59CE-A9119519C93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8343" y="4126428"/>
            <a:ext cx="1060796" cy="1079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400E1E-2CF3-5256-09F1-2CF6EA1A4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7643" y="4097095"/>
            <a:ext cx="1091279" cy="1079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12534E6-66BB-D40C-9B81-263673AD908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0536" y="5728425"/>
            <a:ext cx="1048603" cy="1085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B68DDBC-D13F-60A4-0732-6D0F3F2CE62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5756" y="5735617"/>
            <a:ext cx="1048603" cy="107908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6814" y="1857955"/>
            <a:ext cx="353943" cy="464336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2. Удовлетворенность </a:t>
            </a: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доброжелательностью и вежливостью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21365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CAB38B0-7DBF-18D5-3432-829186B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1798134"/>
            <a:ext cx="10464372" cy="57996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>Удовлетворенность доброжелательностью и вежливостью работников кафедр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при использовании дистанционных форм взаимодействия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510F4D73-1970-9052-1035-1135C4087A3C}"/>
              </a:ext>
            </a:extLst>
          </p:cNvPr>
          <p:cNvSpPr txBox="1">
            <a:spLocks/>
          </p:cNvSpPr>
          <p:nvPr/>
        </p:nvSpPr>
        <p:spPr>
          <a:xfrm>
            <a:off x="471948" y="3551123"/>
            <a:ext cx="11164777" cy="56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Удовлетворенность доброжелательностью и вежливостью работников ПМФИ в целом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7C524F-46F6-B9AE-6812-73EBD3A11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1" y="217280"/>
            <a:ext cx="2259452" cy="821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3DC991-B1CF-FFB8-D745-41C60BDD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" y="279594"/>
            <a:ext cx="2011079" cy="684000"/>
          </a:xfrm>
          <a:prstGeom prst="rect">
            <a:avLst/>
          </a:prstGeom>
        </p:spPr>
      </p:pic>
      <p:sp>
        <p:nvSpPr>
          <p:cNvPr id="20" name="Заголовок 3">
            <a:extLst>
              <a:ext uri="{FF2B5EF4-FFF2-40B4-BE49-F238E27FC236}">
                <a16:creationId xmlns="" xmlns:a16="http://schemas.microsoft.com/office/drawing/2014/main" id="{1968EC4F-CFDE-34F3-5515-C05DA5071E54}"/>
              </a:ext>
            </a:extLst>
          </p:cNvPr>
          <p:cNvSpPr txBox="1">
            <a:spLocks/>
          </p:cNvSpPr>
          <p:nvPr/>
        </p:nvSpPr>
        <p:spPr>
          <a:xfrm>
            <a:off x="115577" y="5179750"/>
            <a:ext cx="11804115" cy="56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Доброжелательность и вежливость работников ПМФИ в целом за последние полгода</a:t>
            </a:r>
          </a:p>
        </p:txBody>
      </p:sp>
      <p:sp>
        <p:nvSpPr>
          <p:cNvPr id="1032" name="Заголовок 3">
            <a:extLst>
              <a:ext uri="{FF2B5EF4-FFF2-40B4-BE49-F238E27FC236}">
                <a16:creationId xmlns="" xmlns:a16="http://schemas.microsoft.com/office/drawing/2014/main" id="{51AD304D-A56D-66A2-4260-30C0F7CAB283}"/>
              </a:ext>
            </a:extLst>
          </p:cNvPr>
          <p:cNvSpPr txBox="1">
            <a:spLocks/>
          </p:cNvSpPr>
          <p:nvPr/>
        </p:nvSpPr>
        <p:spPr>
          <a:xfrm>
            <a:off x="3376522" y="1357717"/>
            <a:ext cx="1954697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0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ПРОВИЗОРЫ</a:t>
            </a:r>
          </a:p>
        </p:txBody>
      </p:sp>
      <p:sp>
        <p:nvSpPr>
          <p:cNvPr id="1033" name="Заголовок 3">
            <a:extLst>
              <a:ext uri="{FF2B5EF4-FFF2-40B4-BE49-F238E27FC236}">
                <a16:creationId xmlns="" xmlns:a16="http://schemas.microsoft.com/office/drawing/2014/main" id="{66CAF6D0-2661-AE73-A130-D0776DE2F653}"/>
              </a:ext>
            </a:extLst>
          </p:cNvPr>
          <p:cNvSpPr txBox="1">
            <a:spLocks/>
          </p:cNvSpPr>
          <p:nvPr/>
        </p:nvSpPr>
        <p:spPr>
          <a:xfrm>
            <a:off x="7251707" y="1359081"/>
            <a:ext cx="2146564" cy="3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СТОМАТОЛОГИ</a:t>
            </a:r>
          </a:p>
        </p:txBody>
      </p:sp>
      <p:sp>
        <p:nvSpPr>
          <p:cNvPr id="1034" name="Заголовок 3">
            <a:extLst>
              <a:ext uri="{FF2B5EF4-FFF2-40B4-BE49-F238E27FC236}">
                <a16:creationId xmlns="" xmlns:a16="http://schemas.microsoft.com/office/drawing/2014/main" id="{0686135A-9784-2CD5-7B7B-9164ED41BF38}"/>
              </a:ext>
            </a:extLst>
          </p:cNvPr>
          <p:cNvSpPr txBox="1">
            <a:spLocks/>
          </p:cNvSpPr>
          <p:nvPr/>
        </p:nvSpPr>
        <p:spPr>
          <a:xfrm>
            <a:off x="2224908" y="103714"/>
            <a:ext cx="7334913" cy="1064848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ОЦЕНКА УДОВЛЕТВОРЕННОСТИ ОРДИНАТОРОВ ПМФИ –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филиала ФГБОУ ВО </a:t>
            </a:r>
            <a:r>
              <a:rPr kumimoji="0" lang="ru-R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ВолгГМУ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Минздрава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КАЧЕСТВОМ ОБРАЗОВАТЕЛЬНОГО ПРОЦЕССА</a:t>
            </a:r>
          </a:p>
        </p:txBody>
      </p:sp>
      <p:pic>
        <p:nvPicPr>
          <p:cNvPr id="16" name="Picture 2" descr="Диаграмма ответов в Формах. Вопрос: Оцените, пожалуйста, насколько Вы удовлетворены санитарно-гигиеническими помещениями вуза (наличие, доступность, санитарное состояние). Количество ответов: 40 ответов.">
            <a:extLst>
              <a:ext uri="{FF2B5EF4-FFF2-40B4-BE49-F238E27FC236}">
                <a16:creationId xmlns="" xmlns:a16="http://schemas.microsoft.com/office/drawing/2014/main" id="{63932990-FE7D-5F31-0374-C243552E8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8" t="33712" r="11089" b="41617"/>
          <a:stretch/>
        </p:blipFill>
        <p:spPr bwMode="auto">
          <a:xfrm>
            <a:off x="3376522" y="2367914"/>
            <a:ext cx="25158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E05BF8F-5B36-A1C2-29EB-E7041FF3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942" y="2347658"/>
            <a:ext cx="2517866" cy="10851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39B090-1591-F2DD-17AF-4B1827373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334" y="4082388"/>
            <a:ext cx="2517866" cy="10851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5539EA8-B2C9-D94C-21CE-47CC35B9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942" y="4064360"/>
            <a:ext cx="2517866" cy="1085182"/>
          </a:xfrm>
          <a:prstGeom prst="rect">
            <a:avLst/>
          </a:prstGeom>
        </p:spPr>
      </p:pic>
      <p:pic>
        <p:nvPicPr>
          <p:cNvPr id="2" name="Picture 2" descr="Диаграмма ответов в Формах. Вопрос: Оцените, пожалуйста, насколько Вы удовлетворены доброжелательностью и вежливостью работников кафедр при использовании дистанционных форм взаимодействия. Количество ответов: 40 ответов.">
            <a:extLst>
              <a:ext uri="{FF2B5EF4-FFF2-40B4-BE49-F238E27FC236}">
                <a16:creationId xmlns="" xmlns:a16="http://schemas.microsoft.com/office/drawing/2014/main" id="{E6DB49B9-FF2D-32AD-AF3A-A93DF2F2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35374" r="54127" b="8221"/>
          <a:stretch/>
        </p:blipFill>
        <p:spPr bwMode="auto">
          <a:xfrm>
            <a:off x="2090987" y="2419519"/>
            <a:ext cx="10934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C39860-AF0D-C6F8-F96B-AA26F356F70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193" y="2446235"/>
            <a:ext cx="1060796" cy="1079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294221C-B44B-5BAF-BD64-DD8CE094C4D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472" y="4082388"/>
            <a:ext cx="1042506" cy="1085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12B64C0-E630-D67B-36D0-E0BFA6D9D2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858" y="4051280"/>
            <a:ext cx="1079086" cy="1079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F3ED63-F526-79B5-DD0D-3FAE3D2D514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987" y="5692009"/>
            <a:ext cx="1030313" cy="10790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9D42B20-73F8-C0E5-5F80-3CFFCEF2B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6052" y="5692009"/>
            <a:ext cx="1066892" cy="1079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32E7921-E8F9-C4BC-49FA-CFE333B207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5985" y="5881509"/>
            <a:ext cx="1048597" cy="7139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4AEE797-293B-47C2-BEE6-358A87E551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4463" y="5869595"/>
            <a:ext cx="1048603" cy="7132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5135" y="1729412"/>
            <a:ext cx="353943" cy="47719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6666"/>
                </a:solidFill>
                <a:latin typeface="Franklin Gothic Medium" pitchFamily="34" charset="0"/>
              </a:rPr>
              <a:t>2. Удовлетворенность </a:t>
            </a:r>
            <a:r>
              <a:rPr lang="ru-RU" sz="1100" b="1" dirty="0">
                <a:solidFill>
                  <a:srgbClr val="006666"/>
                </a:solidFill>
                <a:latin typeface="Franklin Gothic Medium" pitchFamily="34" charset="0"/>
              </a:rPr>
              <a:t>доброжелательностью и вежливостью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74839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671</Words>
  <Application>Microsoft Office PowerPoint</Application>
  <PresentationFormat>Произвольный</PresentationFormat>
  <Paragraphs>142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ОЦЕНКА УДОВЛЕТВОРЕННОСТИ  ОРДИНАТОРОВ ПМФИ – филиала ФГБОУ ВО ВолгГМУ  Минздрава России  КАЧЕСТВОМ ОБРАЗОВАТЕЛЬНОГО  ПРОЦЕССА  Декан ФПО   Б.Н. Житарь </vt:lpstr>
      <vt:lpstr>Направление подготовки / специальности</vt:lpstr>
      <vt:lpstr>КРИТЕРИИ ОЦЕНКИ</vt:lpstr>
      <vt:lpstr>Удовлетворенность зонами отдыха (ожидания)</vt:lpstr>
      <vt:lpstr>Удовлетворенность санитарно-гигиеническими помещениями вуза  (наличие, доступность, санитарное состояние)</vt:lpstr>
      <vt:lpstr>Наличие улучшений комфортности условий  образовательной деятельности в ПМФИ за последние полгода</vt:lpstr>
      <vt:lpstr>Удовлетворенность доброжелательностью и вежливостью работников бухгалтерии </vt:lpstr>
      <vt:lpstr>Удовлетворенность доброжелательностью и вежливостью преподавателей кафедр</vt:lpstr>
      <vt:lpstr>Удовлетворенность доброжелательностью и вежливостью работников кафедр  при использовании дистанционных форм взаимодействия</vt:lpstr>
      <vt:lpstr>Удовлетворенность обеспечением дисциплин учебным, симуляционным  или лабораторным оборудованием</vt:lpstr>
      <vt:lpstr>Удовлетворенность  открытостью, полнотой и доступностью информации о деятельности вуза, размещенной  на сайте вуза (в том числе сведения о дистанционных способах обратной связи и взаимодействия с получателями услуг)</vt:lpstr>
      <vt:lpstr>Удовлетворенность доступностью образовательной деятельности ПМФИ  для инвалидов и лиц с ограниченными возможностями здоровья</vt:lpstr>
      <vt:lpstr>Будут ли рекомендовать ординаторы ПМФИ своим родственникам и знакомым, желающим обучаться в ординатуре?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Коннор Кенуэй</dc:creator>
  <cp:lastModifiedBy>Пользователь Windows</cp:lastModifiedBy>
  <cp:revision>14</cp:revision>
  <dcterms:created xsi:type="dcterms:W3CDTF">2022-10-25T08:36:14Z</dcterms:created>
  <dcterms:modified xsi:type="dcterms:W3CDTF">2022-10-28T12:27:49Z</dcterms:modified>
</cp:coreProperties>
</file>