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354" r:id="rId2"/>
    <p:sldId id="355" r:id="rId3"/>
    <p:sldId id="356" r:id="rId4"/>
    <p:sldId id="352" r:id="rId5"/>
    <p:sldId id="348" r:id="rId6"/>
    <p:sldId id="349" r:id="rId7"/>
    <p:sldId id="353" r:id="rId8"/>
    <p:sldId id="350" r:id="rId9"/>
    <p:sldId id="351" r:id="rId10"/>
    <p:sldId id="346" r:id="rId11"/>
    <p:sldId id="338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A"/>
    <a:srgbClr val="FFFFCC"/>
    <a:srgbClr val="078777"/>
    <a:srgbClr val="E5C78C"/>
    <a:srgbClr val="CC3300"/>
    <a:srgbClr val="0033CC"/>
    <a:srgbClr val="0066CC"/>
    <a:srgbClr val="669900"/>
    <a:srgbClr val="17956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2" autoAdjust="0"/>
    <p:restoredTop sz="94660"/>
  </p:normalViewPr>
  <p:slideViewPr>
    <p:cSldViewPr>
      <p:cViewPr varScale="1">
        <p:scale>
          <a:sx n="85" d="100"/>
          <a:sy n="85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0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wnloads\2023-10-28%20UO.Ord.Farm.%202023%20ANKETA%20OTsENKI%20UDOVLETVORIoNNOSTI%20OBUChAIuShchIK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wnloads\2023-10-28%20UO.Ord.Farm.%202023%20ANKETA%20OTsENKI%20UDOVLETVORIoNNOSTI%20OBUChAIuShchIK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222421072327"/>
          <c:y val="0.44623193576782066"/>
          <c:w val="0.72845555157855346"/>
          <c:h val="0.54359291275328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Лист1!$A$1:$A$8</c:f>
              <c:strCache>
                <c:ptCount val="8"/>
                <c:pt idx="0">
                  <c:v>Фармацевтическая химия и фармакогнозия</c:v>
                </c:pt>
                <c:pt idx="1">
                  <c:v>Фармацевтическая технология</c:v>
                </c:pt>
                <c:pt idx="2">
                  <c:v>Управление и экономика фармации</c:v>
                </c:pt>
                <c:pt idx="3">
                  <c:v>Стоматология хирургическая</c:v>
                </c:pt>
                <c:pt idx="4">
                  <c:v>Стоматология терапевтическая</c:v>
                </c:pt>
                <c:pt idx="5">
                  <c:v>Стоматология ортопедическая</c:v>
                </c:pt>
                <c:pt idx="6">
                  <c:v>Стоматология детская</c:v>
                </c:pt>
                <c:pt idx="7">
                  <c:v>Ортодонтия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E-4905-A586-E00701044D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744320"/>
        <c:axId val="48918528"/>
      </c:barChart>
      <c:catAx>
        <c:axId val="4874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8918528"/>
        <c:crosses val="autoZero"/>
        <c:auto val="1"/>
        <c:lblAlgn val="ctr"/>
        <c:lblOffset val="100"/>
        <c:noMultiLvlLbl val="0"/>
      </c:catAx>
      <c:valAx>
        <c:axId val="489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87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8518518518518517E-2"/>
          <c:w val="1"/>
          <c:h val="0.489964880423077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8C-4201-8855-4C656308CE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8C-4201-8855-4C656308CE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8C-4201-8855-4C656308CE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8C-4201-8855-4C656308CE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8C-4201-8855-4C656308CE8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8C-4201-8855-4C656308CE8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8C-4201-8855-4C656308CE8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8C-4201-8855-4C656308CE88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smtClean="0"/>
                      <a:t>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Лист1!$A$1:$A$8</c:f>
              <c:strCache>
                <c:ptCount val="8"/>
                <c:pt idx="0">
                  <c:v>Фармацевтическая химия и фармакогнозия</c:v>
                </c:pt>
                <c:pt idx="1">
                  <c:v>Фармацевтическая технология</c:v>
                </c:pt>
                <c:pt idx="2">
                  <c:v>Управление и экономика фармации</c:v>
                </c:pt>
                <c:pt idx="3">
                  <c:v>Стоматология хирургическая</c:v>
                </c:pt>
                <c:pt idx="4">
                  <c:v>Стоматология терапевтическая</c:v>
                </c:pt>
                <c:pt idx="5">
                  <c:v>Стоматология ортопедическая</c:v>
                </c:pt>
                <c:pt idx="6">
                  <c:v>Стоматология детская</c:v>
                </c:pt>
                <c:pt idx="7">
                  <c:v>Ортодонтия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28C-4201-8855-4C656308CE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62970253718288"/>
          <c:y val="0.51156969962088072"/>
          <c:w val="0.73996259842519696"/>
          <c:h val="0.4884303003791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Лист4!$C$2:$I$2</c:f>
              <c:strCache>
                <c:ptCount val="7"/>
                <c:pt idx="0">
                  <c:v>1. Насколько Вы в целом удовлетворены лекциями по дисциплинам?</c:v>
                </c:pt>
                <c:pt idx="1">
                  <c:v>2. Насколько Вы удовлетворены взаимодействием с лекторами по дисциплинам? </c:v>
                </c:pt>
                <c:pt idx="2">
                  <c:v>3. Насколько Вы в целом удовлетворены занятиями семинарского типа (практических/ лабораторных/ семинарских) по дисциплинам?</c:v>
                </c:pt>
                <c:pt idx="3">
                  <c:v>4. Насколько Вы удовлетворены взаимодействием с преподавателями на занятиях семинарского типа по дисциплинам?</c:v>
                </c:pt>
                <c:pt idx="4">
                  <c:v>5. Насколько Вы удовлетворены материально-техническим обеспечением дисциплин?</c:v>
                </c:pt>
                <c:pt idx="5">
                  <c:v>6. Насколько Вы удовлетворены предложенным информационным обеспечением дисциплин? </c:v>
                </c:pt>
                <c:pt idx="6">
                  <c:v>7. Насколько Вы удовлетворены предложенными учебно-методическими пособиями (рекомендациями, материалами), в том числе электронными, по дисциплинам?</c:v>
                </c:pt>
              </c:strCache>
            </c:strRef>
          </c:cat>
          <c:val>
            <c:numRef>
              <c:f>Лист4!$C$3:$I$3</c:f>
              <c:numCache>
                <c:formatCode>General</c:formatCode>
                <c:ptCount val="7"/>
                <c:pt idx="0">
                  <c:v>9.68</c:v>
                </c:pt>
                <c:pt idx="1">
                  <c:v>9.68</c:v>
                </c:pt>
                <c:pt idx="2">
                  <c:v>9.74</c:v>
                </c:pt>
                <c:pt idx="3">
                  <c:v>9.58</c:v>
                </c:pt>
                <c:pt idx="4">
                  <c:v>9.4700000000000006</c:v>
                </c:pt>
                <c:pt idx="5">
                  <c:v>9.74</c:v>
                </c:pt>
                <c:pt idx="6">
                  <c:v>9.58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8A-884B-ACCB-5CDEA966D54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0A1-4DC1-B98A-EF8DDC6913D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A1-4DC1-B98A-EF8DDC6913D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A1-4DC1-B98A-EF8DDC691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Лист4!$C$2:$I$2</c:f>
              <c:strCache>
                <c:ptCount val="7"/>
                <c:pt idx="0">
                  <c:v>1. Насколько Вы в целом удовлетворены лекциями по дисциплинам?</c:v>
                </c:pt>
                <c:pt idx="1">
                  <c:v>2. Насколько Вы удовлетворены взаимодействием с лекторами по дисциплинам? </c:v>
                </c:pt>
                <c:pt idx="2">
                  <c:v>3. Насколько Вы в целом удовлетворены занятиями семинарского типа (практических/ лабораторных/ семинарских) по дисциплинам?</c:v>
                </c:pt>
                <c:pt idx="3">
                  <c:v>4. Насколько Вы удовлетворены взаимодействием с преподавателями на занятиях семинарского типа по дисциплинам?</c:v>
                </c:pt>
                <c:pt idx="4">
                  <c:v>5. Насколько Вы удовлетворены материально-техническим обеспечением дисциплин?</c:v>
                </c:pt>
                <c:pt idx="5">
                  <c:v>6. Насколько Вы удовлетворены предложенным информационным обеспечением дисциплин? </c:v>
                </c:pt>
                <c:pt idx="6">
                  <c:v>7. Насколько Вы удовлетворены предложенными учебно-методическими пособиями (рекомендациями, материалами), в том числе электронными, по дисциплинам?</c:v>
                </c:pt>
              </c:strCache>
            </c:strRef>
          </c:cat>
          <c:val>
            <c:numRef>
              <c:f>Лист4!$C$4:$I$4</c:f>
              <c:numCache>
                <c:formatCode>0.00</c:formatCode>
                <c:ptCount val="7"/>
                <c:pt idx="0">
                  <c:v>8.4499999999999993</c:v>
                </c:pt>
                <c:pt idx="1">
                  <c:v>8.4499999999999993</c:v>
                </c:pt>
                <c:pt idx="2">
                  <c:v>8.27</c:v>
                </c:pt>
                <c:pt idx="3">
                  <c:v>8.4499999999999993</c:v>
                </c:pt>
                <c:pt idx="4">
                  <c:v>8</c:v>
                </c:pt>
                <c:pt idx="5">
                  <c:v>8</c:v>
                </c:pt>
                <c:pt idx="6">
                  <c:v>7.91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610112"/>
        <c:axId val="162235136"/>
        <c:axId val="0"/>
      </c:bar3DChart>
      <c:catAx>
        <c:axId val="10761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2235136"/>
        <c:crosses val="autoZero"/>
        <c:auto val="1"/>
        <c:lblAlgn val="ctr"/>
        <c:lblOffset val="100"/>
        <c:noMultiLvlLbl val="0"/>
      </c:catAx>
      <c:valAx>
        <c:axId val="1622351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761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Лист4!$C$2:$J$2</c:f>
              <c:strCache>
                <c:ptCount val="8"/>
                <c:pt idx="0">
                  <c:v>8. Насколько Вы удовлетворены применением преподавателем активных методов обучения по дисциплинам (разбор кейсов, решение ситуационных задач, мозговой штурм, дискуссия и пр.)?</c:v>
                </c:pt>
                <c:pt idx="1">
                  <c:v>9. Насколько Вы удовлетворены образовательной информацией по дисциплинам, размещенной на странице кафедр на сайте института (https://www.pmedpharm.ru)?</c:v>
                </c:pt>
                <c:pt idx="2">
                  <c:v>10.Насколько Вы удовлетворены образовательной информацией по дисциплинам, размещенной в курсах на ЭИОП ПМФИ (https://do.pmedpharm.ru)?</c:v>
                </c:pt>
                <c:pt idx="3">
                  <c:v>11.Насколько Вы удовлетворены организацией самостоятельной работы по дисциплинам?</c:v>
                </c:pt>
                <c:pt idx="4">
                  <c:v>12. Насколько Вы удовлетворены организацией индивидуальных консультаций, включая отработки, по дисциплинам?</c:v>
                </c:pt>
                <c:pt idx="5">
                  <c:v>13. Насколько Вы удовлетворены оценкой ваших знаний, умений и навыков преподавателями на занятиях семинарского типа по дисциплинам, в том числе соответствием используемых оценочных средств содержанию дисциплин?</c:v>
                </c:pt>
                <c:pt idx="6">
                  <c:v>14. Насколько Вы удовлетворены организацией и методическим сопровождением промежуточной аттестации (экзамена либо зачёта) по дисциплинам?</c:v>
                </c:pt>
                <c:pt idx="7">
                  <c:v>15. Насколько Вы удовлетворены преподаванием дисциплин в целом?</c:v>
                </c:pt>
              </c:strCache>
            </c:strRef>
          </c:cat>
          <c:val>
            <c:numRef>
              <c:f>Лист4!$C$3:$J$3</c:f>
              <c:numCache>
                <c:formatCode>General</c:formatCode>
                <c:ptCount val="8"/>
                <c:pt idx="0">
                  <c:v>9.58</c:v>
                </c:pt>
                <c:pt idx="1">
                  <c:v>9.58</c:v>
                </c:pt>
                <c:pt idx="2">
                  <c:v>9.68</c:v>
                </c:pt>
                <c:pt idx="3">
                  <c:v>9.6300000000000008</c:v>
                </c:pt>
                <c:pt idx="4">
                  <c:v>9.6300000000000008</c:v>
                </c:pt>
                <c:pt idx="5">
                  <c:v>9.7899999999999991</c:v>
                </c:pt>
                <c:pt idx="6">
                  <c:v>9.74</c:v>
                </c:pt>
                <c:pt idx="7">
                  <c:v>9.74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D7-43B5-80E2-7CE0F92D0B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8A-884B-ACCB-5CDEA966D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Лист4!$C$2:$J$2</c:f>
              <c:strCache>
                <c:ptCount val="8"/>
                <c:pt idx="0">
                  <c:v>8. Насколько Вы удовлетворены применением преподавателем активных методов обучения по дисциплинам (разбор кейсов, решение ситуационных задач, мозговой штурм, дискуссия и пр.)?</c:v>
                </c:pt>
                <c:pt idx="1">
                  <c:v>9. Насколько Вы удовлетворены образовательной информацией по дисциплинам, размещенной на странице кафедр на сайте института (https://www.pmedpharm.ru)?</c:v>
                </c:pt>
                <c:pt idx="2">
                  <c:v>10.Насколько Вы удовлетворены образовательной информацией по дисциплинам, размещенной в курсах на ЭИОП ПМФИ (https://do.pmedpharm.ru)?</c:v>
                </c:pt>
                <c:pt idx="3">
                  <c:v>11.Насколько Вы удовлетворены организацией самостоятельной работы по дисциплинам?</c:v>
                </c:pt>
                <c:pt idx="4">
                  <c:v>12. Насколько Вы удовлетворены организацией индивидуальных консультаций, включая отработки, по дисциплинам?</c:v>
                </c:pt>
                <c:pt idx="5">
                  <c:v>13. Насколько Вы удовлетворены оценкой ваших знаний, умений и навыков преподавателями на занятиях семинарского типа по дисциплинам, в том числе соответствием используемых оценочных средств содержанию дисциплин?</c:v>
                </c:pt>
                <c:pt idx="6">
                  <c:v>14. Насколько Вы удовлетворены организацией и методическим сопровождением промежуточной аттестации (экзамена либо зачёта) по дисциплинам?</c:v>
                </c:pt>
                <c:pt idx="7">
                  <c:v>15. Насколько Вы удовлетворены преподаванием дисциплин в целом?</c:v>
                </c:pt>
              </c:strCache>
            </c:strRef>
          </c:cat>
          <c:val>
            <c:numRef>
              <c:f>Лист4!$C$4:$J$4</c:f>
              <c:numCache>
                <c:formatCode>0.00</c:formatCode>
                <c:ptCount val="8"/>
                <c:pt idx="0">
                  <c:v>7.82</c:v>
                </c:pt>
                <c:pt idx="1">
                  <c:v>8.5500000000000007</c:v>
                </c:pt>
                <c:pt idx="2">
                  <c:v>8.4499999999999993</c:v>
                </c:pt>
                <c:pt idx="3">
                  <c:v>8.27</c:v>
                </c:pt>
                <c:pt idx="4">
                  <c:v>8.36</c:v>
                </c:pt>
                <c:pt idx="5">
                  <c:v>8.36</c:v>
                </c:pt>
                <c:pt idx="6">
                  <c:v>8.27</c:v>
                </c:pt>
                <c:pt idx="7">
                  <c:v>8.5500000000000007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30688"/>
        <c:axId val="35496320"/>
        <c:axId val="0"/>
      </c:bar3DChart>
      <c:catAx>
        <c:axId val="3533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35496320"/>
        <c:crosses val="autoZero"/>
        <c:auto val="1"/>
        <c:lblAlgn val="ctr"/>
        <c:lblOffset val="100"/>
        <c:tickLblSkip val="1"/>
        <c:noMultiLvlLbl val="0"/>
      </c:catAx>
      <c:valAx>
        <c:axId val="354963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3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Лист4!$C$2:$G$2</c:f>
              <c:strCache>
                <c:ptCount val="5"/>
                <c:pt idx="0">
                  <c:v>1. Насколько Вы удовлетворены проведением организационного собрания по практике?</c:v>
                </c:pt>
                <c:pt idx="1">
                  <c:v>2. Насколько Вы удовлетворены взаимодействием с руководителем практики в ходе практики?</c:v>
                </c:pt>
                <c:pt idx="2">
                  <c:v>3. Насколько Вы удовлетворены материально-техническим обеспечением практики?</c:v>
                </c:pt>
                <c:pt idx="3">
                  <c:v>4. Насколько Вы удовлетворены предложенным информационным обеспечением практики?</c:v>
                </c:pt>
                <c:pt idx="4">
                  <c:v>5. Насколько Вы удовлетворены возможностью освоения практических умений и навыков в ходе практики?</c:v>
                </c:pt>
              </c:strCache>
            </c:strRef>
          </c:cat>
          <c:val>
            <c:numRef>
              <c:f>Лист4!$C$3:$G$3</c:f>
              <c:numCache>
                <c:formatCode>General</c:formatCode>
                <c:ptCount val="5"/>
                <c:pt idx="0">
                  <c:v>9.74</c:v>
                </c:pt>
                <c:pt idx="1">
                  <c:v>9.6300000000000008</c:v>
                </c:pt>
                <c:pt idx="2">
                  <c:v>9.5299999999999994</c:v>
                </c:pt>
                <c:pt idx="3">
                  <c:v>9.58</c:v>
                </c:pt>
                <c:pt idx="4">
                  <c:v>9.4700000000000006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A1-4B7E-BB97-4EA4852EC07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8A-884B-ACCB-5CDEA966D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Лист4!$C$2:$G$2</c:f>
              <c:strCache>
                <c:ptCount val="5"/>
                <c:pt idx="0">
                  <c:v>1. Насколько Вы удовлетворены проведением организационного собрания по практике?</c:v>
                </c:pt>
                <c:pt idx="1">
                  <c:v>2. Насколько Вы удовлетворены взаимодействием с руководителем практики в ходе практики?</c:v>
                </c:pt>
                <c:pt idx="2">
                  <c:v>3. Насколько Вы удовлетворены материально-техническим обеспечением практики?</c:v>
                </c:pt>
                <c:pt idx="3">
                  <c:v>4. Насколько Вы удовлетворены предложенным информационным обеспечением практики?</c:v>
                </c:pt>
                <c:pt idx="4">
                  <c:v>5. Насколько Вы удовлетворены возможностью освоения практических умений и навыков в ходе практики?</c:v>
                </c:pt>
              </c:strCache>
            </c:strRef>
          </c:cat>
          <c:val>
            <c:numRef>
              <c:f>Лист4!$C$4:$G$4</c:f>
              <c:numCache>
                <c:formatCode>0.00</c:formatCode>
                <c:ptCount val="5"/>
                <c:pt idx="0">
                  <c:v>8.09</c:v>
                </c:pt>
                <c:pt idx="1">
                  <c:v>8.4499999999999993</c:v>
                </c:pt>
                <c:pt idx="2">
                  <c:v>8.09</c:v>
                </c:pt>
                <c:pt idx="3">
                  <c:v>8.09</c:v>
                </c:pt>
                <c:pt idx="4">
                  <c:v>7.91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82400"/>
        <c:axId val="37392384"/>
        <c:axId val="0"/>
      </c:bar3DChart>
      <c:catAx>
        <c:axId val="37382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7392384"/>
        <c:crosses val="autoZero"/>
        <c:auto val="1"/>
        <c:lblAlgn val="ctr"/>
        <c:lblOffset val="100"/>
        <c:noMultiLvlLbl val="0"/>
      </c:catAx>
      <c:valAx>
        <c:axId val="37392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73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Лист4!$C$2:$H$2</c:f>
              <c:strCache>
                <c:ptCount val="6"/>
                <c:pt idx="0">
                  <c:v>6. Насколько Вы удовлетворены образовательной информацией по практике, размещенной на страницах кафедр на сайте института (https://pmedpharm.ru)?</c:v>
                </c:pt>
                <c:pt idx="1">
                  <c:v>7. Насколько Вы удовлетворены образовательной информацией по практике, размещенной в курсах на ЭИОП ПМФИ (https://do.pmedpharm.ru)?</c:v>
                </c:pt>
                <c:pt idx="2">
                  <c:v>8. Насколько Вы удовлетворены оценкой ваших знаний, умений и навыков преподавателями на практике, а также соответствием используемых оценочных средств содержанию практики?</c:v>
                </c:pt>
                <c:pt idx="3">
                  <c:v>9. Насколько Вы удовлетворены организацией и методическим сопровождением промежуточной аттестации (зачёта либо зачёта с оценкой) по практике (ясность требований, организация процесса, сдача отчётных документов и пр.)?</c:v>
                </c:pt>
                <c:pt idx="4">
                  <c:v>10. По Вашему мнению, насколько приобретенные Вами или улучшенные в ходе практики знаниям, умения, навыки необходимы для Вашей дальнейшей профессиональной деятельности?</c:v>
                </c:pt>
                <c:pt idx="5">
                  <c:v>11. Насколько Вы удовлетворены прохождением практики в целом?</c:v>
                </c:pt>
              </c:strCache>
            </c:strRef>
          </c:cat>
          <c:val>
            <c:numRef>
              <c:f>Лист4!$C$3:$H$3</c:f>
              <c:numCache>
                <c:formatCode>General</c:formatCode>
                <c:ptCount val="6"/>
                <c:pt idx="0">
                  <c:v>9.58</c:v>
                </c:pt>
                <c:pt idx="1">
                  <c:v>9.68</c:v>
                </c:pt>
                <c:pt idx="2">
                  <c:v>9.74</c:v>
                </c:pt>
                <c:pt idx="3">
                  <c:v>9.7899999999999991</c:v>
                </c:pt>
                <c:pt idx="4">
                  <c:v>9.6300000000000008</c:v>
                </c:pt>
                <c:pt idx="5">
                  <c:v>9.68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8A-884B-ACCB-5CDEA966D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Лист4!$C$2:$H$2</c:f>
              <c:strCache>
                <c:ptCount val="6"/>
                <c:pt idx="0">
                  <c:v>6. Насколько Вы удовлетворены образовательной информацией по практике, размещенной на страницах кафедр на сайте института (https://pmedpharm.ru)?</c:v>
                </c:pt>
                <c:pt idx="1">
                  <c:v>7. Насколько Вы удовлетворены образовательной информацией по практике, размещенной в курсах на ЭИОП ПМФИ (https://do.pmedpharm.ru)?</c:v>
                </c:pt>
                <c:pt idx="2">
                  <c:v>8. Насколько Вы удовлетворены оценкой ваших знаний, умений и навыков преподавателями на практике, а также соответствием используемых оценочных средств содержанию практики?</c:v>
                </c:pt>
                <c:pt idx="3">
                  <c:v>9. Насколько Вы удовлетворены организацией и методическим сопровождением промежуточной аттестации (зачёта либо зачёта с оценкой) по практике (ясность требований, организация процесса, сдача отчётных документов и пр.)?</c:v>
                </c:pt>
                <c:pt idx="4">
                  <c:v>10. По Вашему мнению, насколько приобретенные Вами или улучшенные в ходе практики знаниям, умения, навыки необходимы для Вашей дальнейшей профессиональной деятельности?</c:v>
                </c:pt>
                <c:pt idx="5">
                  <c:v>11. Насколько Вы удовлетворены прохождением практики в целом?</c:v>
                </c:pt>
              </c:strCache>
            </c:strRef>
          </c:cat>
          <c:val>
            <c:numRef>
              <c:f>Лист4!$C$4:$H$4</c:f>
              <c:numCache>
                <c:formatCode>0.00</c:formatCode>
                <c:ptCount val="6"/>
                <c:pt idx="0">
                  <c:v>8.36</c:v>
                </c:pt>
                <c:pt idx="1">
                  <c:v>8.5500000000000007</c:v>
                </c:pt>
                <c:pt idx="2">
                  <c:v>8.5500000000000007</c:v>
                </c:pt>
                <c:pt idx="3">
                  <c:v>8.4499999999999993</c:v>
                </c:pt>
                <c:pt idx="4">
                  <c:v>8.5500000000000007</c:v>
                </c:pt>
                <c:pt idx="5">
                  <c:v>8.27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69376"/>
        <c:axId val="38070912"/>
        <c:axId val="0"/>
      </c:bar3DChart>
      <c:catAx>
        <c:axId val="38069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38070912"/>
        <c:crosses val="autoZero"/>
        <c:auto val="1"/>
        <c:lblAlgn val="ctr"/>
        <c:lblOffset val="100"/>
        <c:noMultiLvlLbl val="0"/>
      </c:catAx>
      <c:valAx>
        <c:axId val="38070912"/>
        <c:scaling>
          <c:orientation val="minMax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806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718E-E365-4152-A2F8-E054D9A4240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DE2B-228D-47F3-B56B-DDFF8451E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D408E0-2EB6-4DDA-96B5-720445E4DBD3}" type="datetimeFigureOut">
              <a:rPr lang="ru-RU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2D826F-75C9-4340-B879-2536422BF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2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6600B-A8ED-B18E-4F21-E93CCFB6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0316C0-94DE-BC23-92CD-F25FD19AF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61CD58-8179-33A2-3272-5A2555CF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9B1AA-3045-4541-B570-20D98432FF21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911C0-67A3-2DC6-5545-4147D65E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96AA7F-36FE-BED1-C777-213BBA11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4142-0746-4FE0-ACAD-16A9C8AD96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088232" cy="8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434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08C8-5404-8D2A-6717-36024451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94AA65-EB0B-AF9D-D2DE-56A72F97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23831-4511-2D0F-8B2B-76512C09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DE5E2-E381-4A78-9775-6F0F2A827D62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B251FD-19D0-2A78-5CFF-80ED2BFC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B56A1B-FD1D-5FD1-9166-42421F1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E6220-C146-4841-BDBC-A346895FA3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584392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058AF3-205A-423C-83C5-FDD4C38F7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EF5AA8-1A6C-AA9A-8C28-592BA97D4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43752-EC48-D8A6-F593-1601040F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A03BC-683B-4729-957C-8CE09DD7BB53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47981-1413-C0A3-E964-BC06794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36F79D-5925-AD5C-A7BF-21F546BC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A0E40-4F77-4CE2-A8C8-FC9ABC844E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375752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078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BA0AE-316D-F58F-B8C2-7CB98E67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081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rgbClr val="07877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7B642F-59E6-F6B7-0691-A240EF9A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F78CE-A4FE-793B-6266-E3BF981B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E082E-D311-4F5D-A3F6-5FB642C28E2E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620BF7-452B-8F98-8A0A-80EB4295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EFC7D3-C684-E325-3DB5-165792CF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/>
          <a:srcRect r="55776"/>
          <a:stretch/>
        </p:blipFill>
        <p:spPr>
          <a:xfrm>
            <a:off x="7956376" y="5877272"/>
            <a:ext cx="648072" cy="6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50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90CF1-2DA1-54E1-09AC-FDF131CD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>
                <a:solidFill>
                  <a:srgbClr val="FFFFCC"/>
                </a:solidFill>
                <a:latin typeface="Alegreya Sans Medium" panose="000006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260770-C5C2-5073-A3A6-1E2E77C4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C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05E902-1F00-EA9D-F00B-B1B23C17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FA9BA-DC59-46B5-ADE9-713C3362A7A5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827CE4-6425-8D35-766A-B475290A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DFCB31-ED5C-5092-86DA-C0FB29FA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7E6CD-2ADC-47A1-AE86-12218A2E24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5586" y="6053440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186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6BACD-5EE0-4C50-52C0-81ACCCA6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614846-E63A-63C6-957D-AD8F8140A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BACE59-AA64-C885-C028-3F2A4A883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5FBE7F-3AC0-D9F6-B2A3-59E0614C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A9B52-CFFA-4109-8D70-7D9ACE50557E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7645C2-5881-1F4D-2341-10A45441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2DD821-015F-8880-8A66-4B0A7B1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49D9A-77B4-43D5-B056-C0F68480EE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8898" y="5984050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160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9294E-F709-2C6B-6E8E-53CD08BB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A35541-B6CA-A6E1-C8C1-3AA97A8C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CC74E6-FA27-AB39-AFC0-3CD0894CD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9AF69F-4C1D-8529-EC18-8E0F79E8C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A3965F-653D-EF25-1DD1-76DBEF23A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2D01EE-091F-45F0-BA37-5658DBFD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A7F82-AEE8-42F5-ACC9-C400DCC1E2B3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6AAC48-2229-C762-BEA5-5985314F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F45D45-E3ED-B8F3-FE35-CF6086C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22E2-B090-4365-A846-0B9E72735D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057" y="5988316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686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062DF-3142-44CE-113A-A2C61222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86C8BC-B647-EDDF-5C29-DD10AE31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1CC50-4D45-4EF6-B947-F119F1CE9415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76CE0E-F1C4-BE9F-0786-3BA8DF6E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8892F2-2575-551A-B859-0CB9220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6B1A2-17D1-4178-A783-180D4C7072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1798" y="6095934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6146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4739D4-4E56-FFAD-E7DA-FB12D47D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3F1D-D67D-42C2-A045-ADE563C9F334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405BCC-0AAA-DFBB-0AF0-1183D92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C8D0E7-5486-AFF3-28D8-C90F7D0C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376" y="6095934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37433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6B9E2-E872-276A-1AE2-EE7CB719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4F97-D82E-8A48-CD0C-2F226C6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F42CDE-0EAB-CC2B-A12E-4E86D4FB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F3CFB1-47D6-042D-FB9F-96753D55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6D7AA-7720-4BE1-ABE3-60C4814EA0DA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6A83F3-68DD-FF67-F3AA-D2FF5494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4C3CDF-375A-3D7D-9DAB-0E02506F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0809-7DA2-4F30-B510-D03F007075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35941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DFF63-7EC2-1A32-0ABF-77632C55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59A69F-138A-0B4B-3125-E7882A841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DDD43F-025A-E708-C659-B194581B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53B3CC-8785-CC04-0017-CEBC7EA8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0C125-74EE-44C9-A551-FA496BF5CE05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15849E-7331-57C0-3C33-94C63AF9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F3D4AB-2C60-3843-BA84-6884FFED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C534E-6D8B-4DEE-84ED-587CC8135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609713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047A0-54CA-51ED-F138-12024C25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A03AE0-10C6-3536-A9E7-3FA0CDCB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8BC817-808A-09B5-6C3E-0D69D6AC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25B8B-2FD7-4D39-BE22-450F171858C1}" type="datetime1">
              <a:rPr lang="ru-RU" smtClean="0"/>
              <a:pPr>
                <a:defRPr/>
              </a:pPr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9D102-624C-B809-D435-FA0D0D2F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DE262-EB15-8C76-362B-E665D5075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4BD34-888E-45B9-B25A-F7B841A797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12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rd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204864"/>
            <a:ext cx="6858000" cy="23876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FFFFCC"/>
                </a:solidFill>
                <a:latin typeface="Alegreya Sans Medium" pitchFamily="2" charset="0"/>
              </a:rPr>
              <a:t>Результаты оценки удовлетворенности обучающихся </a:t>
            </a:r>
            <a:r>
              <a:rPr lang="ru-RU" sz="3600" dirty="0" smtClean="0">
                <a:solidFill>
                  <a:srgbClr val="FFFFCC"/>
                </a:solidFill>
                <a:latin typeface="Alegreya Sans Medium" pitchFamily="2" charset="0"/>
              </a:rPr>
              <a:t>качеством организации образовательной </a:t>
            </a:r>
            <a:r>
              <a:rPr lang="ru-RU" sz="3600" dirty="0">
                <a:solidFill>
                  <a:srgbClr val="FFFFCC"/>
                </a:solidFill>
                <a:latin typeface="Alegreya Sans Medium" pitchFamily="2" charset="0"/>
              </a:rPr>
              <a:t>деятельности по программам </a:t>
            </a:r>
            <a:r>
              <a:rPr lang="ru-RU" sz="3600" dirty="0" smtClean="0">
                <a:solidFill>
                  <a:srgbClr val="FFFFCC"/>
                </a:solidFill>
                <a:latin typeface="Alegreya Sans Medium" pitchFamily="2" charset="0"/>
              </a:rPr>
              <a:t>ординатуры в ПМФИ- филиале </a:t>
            </a:r>
            <a:r>
              <a:rPr lang="ru-RU" sz="3600" dirty="0">
                <a:solidFill>
                  <a:srgbClr val="FFFFCC"/>
                </a:solidFill>
                <a:latin typeface="Alegreya Sans Medium" pitchFamily="2" charset="0"/>
              </a:rPr>
              <a:t>ФГБОУ ВО ВолгГМУ Минздрава России</a:t>
            </a:r>
            <a:endParaRPr lang="ru-RU" sz="3600" dirty="0">
              <a:solidFill>
                <a:srgbClr val="FFFFCC"/>
              </a:solidFill>
              <a:latin typeface="Alegreya Sans Medi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719129" cy="57606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600" b="1" dirty="0" err="1">
                <a:solidFill>
                  <a:srgbClr val="FFFFCC"/>
                </a:solidFill>
                <a:latin typeface="Alegreya Sans Medium" panose="00000600000000000000" pitchFamily="2" charset="0"/>
              </a:rPr>
              <a:t>Житарь</a:t>
            </a:r>
            <a:r>
              <a:rPr lang="ru-RU" sz="2600" b="1" dirty="0">
                <a:solidFill>
                  <a:srgbClr val="FFFFCC"/>
                </a:solidFill>
                <a:latin typeface="Alegreya Sans Medium" panose="00000600000000000000" pitchFamily="2" charset="0"/>
              </a:rPr>
              <a:t> Б.Н.</a:t>
            </a:r>
          </a:p>
          <a:p>
            <a:pPr algn="l"/>
            <a:r>
              <a:rPr lang="ru-RU" dirty="0">
                <a:solidFill>
                  <a:srgbClr val="FFFFCC"/>
                </a:solidFill>
                <a:latin typeface="Alegreya Sans Medium" panose="00000600000000000000" pitchFamily="2" charset="0"/>
              </a:rPr>
              <a:t>декан факультета последипломного образования ПМФИ – филиала ФГБОУ ВО ВолгГМУ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07043955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7F1F4-6478-E29B-CD67-4E68B8AA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FBA83-4FAD-F938-7ACF-69C4352E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Признать оценку удовлетворенности обучающимися качеством образовательной деятельности по программам подготовки кадров высшей квалификации в ординатуре  удовлетворительной. </a:t>
            </a:r>
            <a:r>
              <a:rPr lang="ru-RU" dirty="0" smtClean="0"/>
              <a:t>По </a:t>
            </a:r>
            <a:r>
              <a:rPr lang="ru-RU" dirty="0"/>
              <a:t>фармацевтическим специальностям – полная удовлетворенность </a:t>
            </a:r>
            <a:r>
              <a:rPr lang="ru-RU" dirty="0" smtClean="0"/>
              <a:t>отмечается по </a:t>
            </a:r>
            <a:r>
              <a:rPr lang="ru-RU" dirty="0"/>
              <a:t>всем </a:t>
            </a:r>
            <a:r>
              <a:rPr lang="ru-RU" dirty="0" smtClean="0"/>
              <a:t>критериям; по  стоматологическим специальностям –по </a:t>
            </a:r>
            <a:r>
              <a:rPr lang="ru-RU" dirty="0"/>
              <a:t>4 </a:t>
            </a:r>
            <a:r>
              <a:rPr lang="ru-RU" dirty="0" smtClean="0"/>
              <a:t>критериям есть  показатели </a:t>
            </a:r>
            <a:r>
              <a:rPr lang="ru-RU" dirty="0" smtClean="0"/>
              <a:t>с </a:t>
            </a:r>
            <a:r>
              <a:rPr lang="ru-RU" dirty="0"/>
              <a:t>частичной </a:t>
            </a:r>
            <a:r>
              <a:rPr lang="ru-RU" dirty="0" smtClean="0"/>
              <a:t>удовлетворенностью.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Продолжить работу по укреплению учебно-методической и материально-технической базы образовательной </a:t>
            </a:r>
            <a:r>
              <a:rPr lang="ru-RU" dirty="0" smtClean="0"/>
              <a:t>деятельности в ординатуре, особенно -  по стоматологическим специальностям.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Усилить роль научно-педагогических работников кафедр в части организации </a:t>
            </a:r>
            <a:r>
              <a:rPr lang="ru-RU" dirty="0" smtClean="0"/>
              <a:t>учебного </a:t>
            </a:r>
            <a:r>
              <a:rPr lang="ru-RU" dirty="0"/>
              <a:t>процесса, практической подготовки, воспитания будущих специалистов.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Продолжить работу по совершенствованию ЭИОС ПМФИ для ординаторов, чаще применять дистанционные образовательные технологии и электронное обучение, </a:t>
            </a:r>
            <a:r>
              <a:rPr lang="ru-RU" dirty="0" err="1"/>
              <a:t>симуляционные</a:t>
            </a:r>
            <a:r>
              <a:rPr lang="ru-RU" dirty="0"/>
              <a:t> технологии в учебном процессе, методическом обеспечении, организации самостоятельной работы ординаторов.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0088D8-B945-8B4B-CA6D-685C7827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663835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00729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360716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Доля обучающихся по программам </a:t>
            </a:r>
            <a:r>
              <a:rPr lang="ru-RU" sz="2400" dirty="0" smtClean="0"/>
              <a:t>ординатуры</a:t>
            </a:r>
            <a:r>
              <a:rPr lang="en-US" sz="2400" dirty="0" smtClean="0"/>
              <a:t> (2 </a:t>
            </a:r>
            <a:r>
              <a:rPr lang="ru-RU" sz="2400" dirty="0" smtClean="0"/>
              <a:t>год обучения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принимавших участие в </a:t>
            </a:r>
            <a:r>
              <a:rPr lang="ru-RU" sz="2400" dirty="0" smtClean="0"/>
              <a:t>анкетировании (93%)</a:t>
            </a:r>
            <a:endParaRPr lang="ru-RU" sz="2400" dirty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E7E85-2CFF-406A-BA72-7146AACF8F2F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03BF82E-30C2-19A9-3699-4759250C6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32980"/>
              </p:ext>
            </p:extLst>
          </p:nvPr>
        </p:nvGraphicFramePr>
        <p:xfrm>
          <a:off x="0" y="2930635"/>
          <a:ext cx="3933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28D1544-9561-613A-5E1E-88DBCEEC9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755872"/>
              </p:ext>
            </p:extLst>
          </p:nvPr>
        </p:nvGraphicFramePr>
        <p:xfrm>
          <a:off x="4427984" y="1340768"/>
          <a:ext cx="4572000" cy="321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67DBD51-E40A-32C8-8345-8FC53F612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880588"/>
              </p:ext>
            </p:extLst>
          </p:nvPr>
        </p:nvGraphicFramePr>
        <p:xfrm>
          <a:off x="323528" y="1340768"/>
          <a:ext cx="42484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19230"/>
              </p:ext>
            </p:extLst>
          </p:nvPr>
        </p:nvGraphicFramePr>
        <p:xfrm>
          <a:off x="3995936" y="5085184"/>
          <a:ext cx="468052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0260"/>
                <a:gridCol w="23402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78777"/>
                          </a:solidFill>
                        </a:rPr>
                        <a:t>Стоматология</a:t>
                      </a:r>
                      <a:endParaRPr lang="ru-RU" sz="1800" b="1" dirty="0">
                        <a:solidFill>
                          <a:srgbClr val="078777"/>
                        </a:solidFill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78777"/>
                          </a:solidFill>
                        </a:rPr>
                        <a:t>Фармация</a:t>
                      </a:r>
                      <a:endParaRPr lang="ru-RU" sz="1800" b="1" dirty="0">
                        <a:solidFill>
                          <a:srgbClr val="078777"/>
                        </a:solidFill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78777"/>
                          </a:solidFill>
                        </a:rPr>
                        <a:t>11 (из 12)</a:t>
                      </a:r>
                      <a:endParaRPr lang="ru-RU" sz="1800" b="1" dirty="0">
                        <a:solidFill>
                          <a:srgbClr val="078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78777"/>
                          </a:solidFill>
                        </a:rPr>
                        <a:t>17 (из 18)</a:t>
                      </a:r>
                      <a:endParaRPr lang="ru-RU" sz="1800" b="1" dirty="0">
                        <a:solidFill>
                          <a:srgbClr val="07877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11023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AE00D-47BB-E7C3-9B46-3A8412FB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</a:t>
            </a:r>
            <a:r>
              <a:rPr lang="ru-RU" dirty="0" smtClean="0"/>
              <a:t>оценки, методология анкетирования 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7A3C805C-D96A-007A-2F6C-D578A7676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998"/>
              </p:ext>
            </p:extLst>
          </p:nvPr>
        </p:nvGraphicFramePr>
        <p:xfrm>
          <a:off x="683568" y="3573016"/>
          <a:ext cx="7615758" cy="222504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60173854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546596474"/>
                    </a:ext>
                  </a:extLst>
                </a:gridCol>
                <a:gridCol w="3439294">
                  <a:extLst>
                    <a:ext uri="{9D8B030D-6E8A-4147-A177-3AD203B41FA5}">
                      <a16:colId xmlns:a16="http://schemas.microsoft.com/office/drawing/2014/main" xmlns="" val="2760778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tx2"/>
                          </a:solidFill>
                          <a:effectLst/>
                        </a:rPr>
                        <a:t>Степень удовлетворенности</a:t>
                      </a:r>
                      <a:endParaRPr lang="ru-RU" sz="1100" b="1" cap="all" baseline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tx2"/>
                          </a:solidFill>
                          <a:effectLst/>
                        </a:rPr>
                        <a:t>Оценка</a:t>
                      </a:r>
                      <a:endParaRPr lang="ru-RU" sz="1100" b="1" cap="all" baseline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extLst>
                  <a:ext uri="{0D108BD9-81ED-4DB2-BD59-A6C34878D82A}">
                    <a16:rowId xmlns:a16="http://schemas.microsoft.com/office/drawing/2014/main" xmlns="" val="135577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10-балльная шкала</a:t>
                      </a:r>
                      <a:endParaRPr lang="ru-RU" sz="1100" b="1" cap="all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Доли (%)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9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8,1 – 10,0</a:t>
                      </a:r>
                      <a:endParaRPr lang="ru-RU" sz="1100" b="1" cap="all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81-100%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Полная удовлетворенность (ПУ)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76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6,6 – 8,0</a:t>
                      </a:r>
                      <a:endParaRPr lang="ru-RU" sz="1100" b="1" cap="all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66 – 80%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Частичная удовлетворенность (ЧУ)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97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5,1 – 6,5</a:t>
                      </a:r>
                      <a:endParaRPr lang="ru-RU" sz="1100" b="1" cap="all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51-65%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Частичная неудовлетворенность (ЧН)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/>
                </a:tc>
                <a:extLst>
                  <a:ext uri="{0D108BD9-81ED-4DB2-BD59-A6C34878D82A}">
                    <a16:rowId xmlns:a16="http://schemas.microsoft.com/office/drawing/2014/main" xmlns="" val="305153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≤ 5,0</a:t>
                      </a:r>
                      <a:endParaRPr lang="ru-RU" sz="1100" b="1" cap="all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≤ 50%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baseline="0" dirty="0">
                          <a:effectLst/>
                        </a:rPr>
                        <a:t>Полная неудовлетворенность (ПН)</a:t>
                      </a:r>
                      <a:endParaRPr lang="ru-RU" sz="1100" b="1" cap="all" baseline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6668" marR="66668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32687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04C5D3-FF17-BA9A-1469-6096BBD7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5" t="18800" r="15550" b="32000"/>
          <a:stretch/>
        </p:blipFill>
        <p:spPr bwMode="auto">
          <a:xfrm>
            <a:off x="2627784" y="1270183"/>
            <a:ext cx="3888432" cy="22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0689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67" y="1988840"/>
            <a:ext cx="8857129" cy="2448272"/>
          </a:xfrm>
        </p:spPr>
        <p:txBody>
          <a:bodyPr>
            <a:normAutofit/>
          </a:bodyPr>
          <a:lstStyle/>
          <a:p>
            <a:r>
              <a:rPr lang="ru-RU" dirty="0"/>
              <a:t>1. Оцените, пожалуйста, насколько Вы удовлетворены организацией в нашем вузе образовательного процесса по дисциплинам, которые Вы изучали в прошлом учебном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114826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49227"/>
              </p:ext>
            </p:extLst>
          </p:nvPr>
        </p:nvGraphicFramePr>
        <p:xfrm>
          <a:off x="251520" y="188640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44143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14007"/>
              </p:ext>
            </p:extLst>
          </p:nvPr>
        </p:nvGraphicFramePr>
        <p:xfrm>
          <a:off x="251520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333033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67" y="1988840"/>
            <a:ext cx="8857129" cy="2448272"/>
          </a:xfrm>
        </p:spPr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ru-RU"/>
              <a:t>. Оцените</a:t>
            </a:r>
            <a:r>
              <a:rPr lang="ru-RU" dirty="0"/>
              <a:t>, пожалуйста, насколько Вы удовлетворены  организацией в нашем вузе образовательного процесса по практикам, которые Вы проходили в прошлом учебном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414113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478085"/>
              </p:ext>
            </p:extLst>
          </p:nvPr>
        </p:nvGraphicFramePr>
        <p:xfrm>
          <a:off x="251520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901728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337625"/>
              </p:ext>
            </p:extLst>
          </p:nvPr>
        </p:nvGraphicFramePr>
        <p:xfrm>
          <a:off x="251520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180692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FFF7EA"/>
      </a:dk1>
      <a:lt1>
        <a:srgbClr val="FFF7EA"/>
      </a:lt1>
      <a:dk2>
        <a:srgbClr val="44546A"/>
      </a:dk2>
      <a:lt2>
        <a:srgbClr val="E7E6E6"/>
      </a:lt2>
      <a:accent1>
        <a:srgbClr val="E5C78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ustin Cyr 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290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Результаты оценки удовлетворенности обучающихся качеством организации образовательной деятельности по программам ординатуры в ПМФИ- филиале ФГБОУ ВО ВолгГМУ Минздрава России</vt:lpstr>
      <vt:lpstr>Доля обучающихся по программам ординатуры (2 год обучения),  принимавших участие в анкетировании (93%)</vt:lpstr>
      <vt:lpstr>Критерии оценки, методология анкетирования </vt:lpstr>
      <vt:lpstr>1. Оцените, пожалуйста, насколько Вы удовлетворены организацией в нашем вузе образовательного процесса по дисциплинам, которые Вы изучали в прошлом учебном году</vt:lpstr>
      <vt:lpstr>Презентация PowerPoint</vt:lpstr>
      <vt:lpstr>Презентация PowerPoint</vt:lpstr>
      <vt:lpstr>2. Оцените, пожалуйста, насколько Вы удовлетворены  организацией в нашем вузе образовательного процесса по практикам, которые Вы проходили в прошлом учебном году</vt:lpstr>
      <vt:lpstr>Презентация PowerPoint</vt:lpstr>
      <vt:lpstr>Презентация PowerPoint</vt:lpstr>
      <vt:lpstr>Проект решения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 Волгоградский государственный медицинский университет Министерства здравоохранения Российской Федерации</dc:title>
  <dc:creator>Admin</dc:creator>
  <cp:lastModifiedBy>Пользователь Windows</cp:lastModifiedBy>
  <cp:revision>199</cp:revision>
  <cp:lastPrinted>2020-12-15T09:54:44Z</cp:lastPrinted>
  <dcterms:created xsi:type="dcterms:W3CDTF">2015-04-03T07:36:31Z</dcterms:created>
  <dcterms:modified xsi:type="dcterms:W3CDTF">2023-10-29T13:12:23Z</dcterms:modified>
</cp:coreProperties>
</file>